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jpeg"/>
  <Override PartName="/ppt/media/image7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23.jpg" ContentType="image/jpe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26.jpg" ContentType="image/jpeg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307" r:id="rId5"/>
    <p:sldId id="309" r:id="rId6"/>
    <p:sldId id="311" r:id="rId7"/>
    <p:sldId id="313" r:id="rId8"/>
    <p:sldId id="315" r:id="rId9"/>
    <p:sldId id="317" r:id="rId10"/>
    <p:sldId id="319" r:id="rId11"/>
    <p:sldId id="321" r:id="rId12"/>
    <p:sldId id="323" r:id="rId13"/>
    <p:sldId id="325" r:id="rId14"/>
    <p:sldId id="327" r:id="rId15"/>
    <p:sldId id="329" r:id="rId16"/>
    <p:sldId id="331" r:id="rId17"/>
    <p:sldId id="333" r:id="rId18"/>
    <p:sldId id="335" r:id="rId19"/>
    <p:sldId id="337" r:id="rId20"/>
    <p:sldId id="339" r:id="rId21"/>
    <p:sldId id="341" r:id="rId22"/>
    <p:sldId id="343" r:id="rId23"/>
    <p:sldId id="345" r:id="rId24"/>
    <p:sldId id="347" r:id="rId25"/>
    <p:sldId id="385" r:id="rId26"/>
    <p:sldId id="349" r:id="rId27"/>
    <p:sldId id="351" r:id="rId28"/>
    <p:sldId id="353" r:id="rId29"/>
    <p:sldId id="355" r:id="rId30"/>
    <p:sldId id="357" r:id="rId31"/>
    <p:sldId id="359" r:id="rId32"/>
    <p:sldId id="361" r:id="rId33"/>
    <p:sldId id="363" r:id="rId34"/>
    <p:sldId id="365" r:id="rId35"/>
    <p:sldId id="367" r:id="rId36"/>
    <p:sldId id="369" r:id="rId37"/>
    <p:sldId id="371" r:id="rId38"/>
    <p:sldId id="373" r:id="rId39"/>
    <p:sldId id="375" r:id="rId40"/>
    <p:sldId id="377" r:id="rId41"/>
    <p:sldId id="379" r:id="rId42"/>
    <p:sldId id="381" r:id="rId43"/>
    <p:sldId id="384" r:id="rId44"/>
    <p:sldId id="383" r:id="rId45"/>
    <p:sldId id="395" r:id="rId46"/>
    <p:sldId id="397" r:id="rId47"/>
    <p:sldId id="399" r:id="rId48"/>
    <p:sldId id="401" r:id="rId49"/>
    <p:sldId id="403" r:id="rId50"/>
    <p:sldId id="405" r:id="rId51"/>
    <p:sldId id="407" r:id="rId52"/>
    <p:sldId id="409" r:id="rId53"/>
    <p:sldId id="411" r:id="rId54"/>
    <p:sldId id="305" r:id="rId55"/>
  </p:sldIdLst>
  <p:sldSz cx="18288000" cy="10287000"/>
  <p:notesSz cx="6858000" cy="9144000"/>
  <p:embeddedFontLst>
    <p:embeddedFont>
      <p:font typeface="Noto Sans" panose="020B0604020202020204" charset="0"/>
      <p:regular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Noto Sans Bold" panose="020B0604020202020204" charset="0"/>
      <p:regular r:id="rId62"/>
    </p:embeddedFont>
    <p:embeddedFont>
      <p:font typeface="Open Sans Bold" panose="020B0604020202020204" charset="0"/>
      <p:regular r:id="rId63"/>
    </p:embeddedFont>
    <p:embeddedFont>
      <p:font typeface="Open Sans" panose="020B0604020202020204" charset="0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e4252066334e9a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336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4321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0976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4074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7743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6412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227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0780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2494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748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9581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6970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09584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02933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5402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4346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6138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3283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998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777256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2829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82644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09202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66301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0762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59170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0124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9341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8920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350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2542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7939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759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3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3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3188" t="19325" b="75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439843" y="6531608"/>
            <a:ext cx="1408314" cy="8978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66039" y="2623267"/>
            <a:ext cx="15755922" cy="1874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14"/>
              </a:lnSpc>
            </a:pPr>
            <a:r>
              <a:rPr lang="en-US" sz="10938" dirty="0" smtClean="0">
                <a:solidFill>
                  <a:srgbClr val="5CE1E6"/>
                </a:solidFill>
                <a:latin typeface="Open Sans Bold"/>
              </a:rPr>
              <a:t>TẮC RUỘT</a:t>
            </a:r>
            <a:endParaRPr lang="en-US" sz="10938" dirty="0">
              <a:solidFill>
                <a:srgbClr val="5CE1E6"/>
              </a:solidFill>
              <a:latin typeface="Ope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55161" y="7154788"/>
            <a:ext cx="7839969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 err="1">
                <a:solidFill>
                  <a:srgbClr val="FFFFFF"/>
                </a:solidFill>
                <a:latin typeface="Noto Sans Bold"/>
              </a:rPr>
              <a:t>Nhóm</a:t>
            </a:r>
            <a:r>
              <a:rPr lang="en-US" sz="2800" dirty="0">
                <a:solidFill>
                  <a:srgbClr val="FFFFFF"/>
                </a:solidFill>
                <a:latin typeface="Noto Sans Bold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Noto Sans Bold"/>
              </a:rPr>
              <a:t>7 </a:t>
            </a:r>
            <a:r>
              <a:rPr lang="en-US" sz="2800" dirty="0" err="1">
                <a:solidFill>
                  <a:srgbClr val="FFFFFF"/>
                </a:solidFill>
                <a:latin typeface="Noto Sans Bold"/>
              </a:rPr>
              <a:t>trình</a:t>
            </a:r>
            <a:r>
              <a:rPr lang="en-US" sz="2800" dirty="0">
                <a:solidFill>
                  <a:srgbClr val="FFFFFF"/>
                </a:solidFill>
                <a:latin typeface="Noto Sans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Noto Sans Bold"/>
              </a:rPr>
              <a:t>bày</a:t>
            </a:r>
            <a:r>
              <a:rPr lang="en-US" sz="2800" dirty="0">
                <a:solidFill>
                  <a:srgbClr val="FFFFFF"/>
                </a:solidFill>
                <a:latin typeface="Noto Sans Bold"/>
              </a:rPr>
              <a:t>:</a:t>
            </a:r>
          </a:p>
          <a:p>
            <a:pPr algn="ctr">
              <a:lnSpc>
                <a:spcPts val="3920"/>
              </a:lnSpc>
            </a:pPr>
            <a:r>
              <a:rPr lang="en-US" sz="2800" dirty="0" err="1">
                <a:solidFill>
                  <a:srgbClr val="FFFFFF"/>
                </a:solidFill>
                <a:latin typeface="Noto Sans"/>
              </a:rPr>
              <a:t>Võ</a:t>
            </a:r>
            <a:r>
              <a:rPr lang="en-US" sz="2800" dirty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Noto Sans"/>
              </a:rPr>
              <a:t>Bá</a:t>
            </a:r>
            <a:r>
              <a:rPr lang="en-US" sz="28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Noto Sans"/>
              </a:rPr>
              <a:t>Thông</a:t>
            </a:r>
            <a:endParaRPr lang="en-US" sz="2800" dirty="0">
              <a:solidFill>
                <a:srgbClr val="FFFFFF"/>
              </a:solidFill>
              <a:latin typeface="Noto Sans"/>
            </a:endParaRPr>
          </a:p>
          <a:p>
            <a:pPr algn="ctr">
              <a:lnSpc>
                <a:spcPts val="3920"/>
              </a:lnSpc>
            </a:pPr>
            <a:r>
              <a:rPr lang="en-US" sz="2800" dirty="0" err="1" smtClean="0">
                <a:solidFill>
                  <a:srgbClr val="FFFFFF"/>
                </a:solidFill>
                <a:latin typeface="Noto Sans"/>
              </a:rPr>
              <a:t>Nguyễn</a:t>
            </a:r>
            <a:r>
              <a:rPr lang="en-US" sz="28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Noto Sans"/>
              </a:rPr>
              <a:t>Thị</a:t>
            </a:r>
            <a:r>
              <a:rPr lang="en-US" sz="28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Noto Sans"/>
              </a:rPr>
              <a:t>Hiếu</a:t>
            </a:r>
            <a:r>
              <a:rPr lang="en-US" sz="28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Noto Sans"/>
              </a:rPr>
              <a:t>Thuận</a:t>
            </a:r>
            <a:endParaRPr lang="en-US" sz="2800" dirty="0">
              <a:solidFill>
                <a:srgbClr val="FFFFFF"/>
              </a:solidFill>
              <a:latin typeface="Noto Sans"/>
            </a:endParaRPr>
          </a:p>
          <a:p>
            <a:pPr algn="ctr">
              <a:lnSpc>
                <a:spcPts val="3920"/>
              </a:lnSpc>
            </a:pPr>
            <a:r>
              <a:rPr lang="en-US" sz="2800" dirty="0" err="1" smtClean="0">
                <a:solidFill>
                  <a:srgbClr val="FFFFFF"/>
                </a:solidFill>
                <a:latin typeface="Noto Sans"/>
              </a:rPr>
              <a:t>Trương</a:t>
            </a:r>
            <a:r>
              <a:rPr lang="en-US" sz="28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Noto Sans"/>
              </a:rPr>
              <a:t>Thanh</a:t>
            </a:r>
            <a:r>
              <a:rPr lang="en-US" sz="28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Noto Sans"/>
              </a:rPr>
              <a:t>Tú</a:t>
            </a:r>
            <a:endParaRPr lang="en-US" sz="2800" dirty="0">
              <a:solidFill>
                <a:srgbClr val="FFFFFF"/>
              </a:solidFill>
              <a:latin typeface="No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Nguyên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nhân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từ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thành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ruột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5720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Nguyên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nhân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&gt;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Tắc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ruột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đơn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thuần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2649943"/>
            <a:ext cx="176784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do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bệnh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Crohn.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do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viêm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túi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thừa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manh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tràng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Các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bướu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lành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như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u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mỡ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, polyp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…</a:t>
            </a:r>
            <a:endParaRPr lang="en-US" sz="2600" b="1" dirty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GB" sz="2600" b="1" dirty="0" err="1" smtClean="0">
                <a:solidFill>
                  <a:srgbClr val="FFFFFF"/>
                </a:solidFill>
                <a:latin typeface="Noto Sans"/>
              </a:rPr>
              <a:t>Các</a:t>
            </a:r>
            <a:r>
              <a:rPr lang="en-GB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GB" sz="2600" b="1" dirty="0" err="1" smtClean="0">
                <a:solidFill>
                  <a:srgbClr val="FFFFFF"/>
                </a:solidFill>
                <a:latin typeface="Noto Sans"/>
              </a:rPr>
              <a:t>bướu</a:t>
            </a:r>
            <a:r>
              <a:rPr lang="en-GB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GB" sz="2600" b="1" dirty="0" err="1" smtClean="0">
                <a:solidFill>
                  <a:srgbClr val="FFFFFF"/>
                </a:solidFill>
                <a:latin typeface="Noto Sans"/>
              </a:rPr>
              <a:t>ác</a:t>
            </a:r>
            <a:r>
              <a:rPr lang="en-GB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GB" sz="2600" b="1" dirty="0" err="1" smtClean="0">
                <a:solidFill>
                  <a:srgbClr val="FFFFFF"/>
                </a:solidFill>
                <a:latin typeface="Noto Sans"/>
              </a:rPr>
              <a:t>tính</a:t>
            </a:r>
            <a:endParaRPr lang="en-US" sz="2600" b="1" dirty="0" smtClean="0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9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Nguyên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nhân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bên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ngoài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5720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Nguyên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nhân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&gt;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Tắc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ruột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đơn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thuần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2649943"/>
            <a:ext cx="176784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Dính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: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đây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là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nguyên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nhân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hàng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đầu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của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.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Có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thể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dính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sau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mổ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,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sau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chấn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thương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,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viêm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nhiễm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,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tự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phát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Khối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U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các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tạng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kế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cận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do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áp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xe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thừa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,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áp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xe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túi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thừa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manh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tràng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2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Nguyên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nhân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tắc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ruột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thắt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nghẹt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3140969" cy="32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Nguyên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nhân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2649943"/>
            <a:ext cx="17678400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do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dây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thắt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: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là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tình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trạng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xuất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hiện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một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dây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dính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hay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dây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chằng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hình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thành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sau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mổ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,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sau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viêm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nhiễm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hay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tự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phát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,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xiết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ngang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long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cùng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với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mạc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treo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của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nó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do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xoắn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: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vị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trí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thường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gặp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nhất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là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đại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tràng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sigma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và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non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Lồng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ruột</a:t>
            </a:r>
            <a:endParaRPr lang="en-US" sz="2600" b="1" dirty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Thoát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vị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ben,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Thoát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vị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đùi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,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Thoát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vị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thành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bụng</a:t>
            </a:r>
            <a:endParaRPr lang="en-US" sz="2600" b="1" dirty="0" smtClean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GB" sz="2600" b="1" dirty="0" err="1" smtClean="0">
                <a:solidFill>
                  <a:srgbClr val="FFFFFF"/>
                </a:solidFill>
                <a:latin typeface="Noto Sans"/>
              </a:rPr>
              <a:t>Thoát</a:t>
            </a:r>
            <a:r>
              <a:rPr lang="en-GB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GB" sz="2600" b="1" dirty="0" err="1" smtClean="0">
                <a:solidFill>
                  <a:srgbClr val="FFFFFF"/>
                </a:solidFill>
                <a:latin typeface="Noto Sans"/>
              </a:rPr>
              <a:t>vị</a:t>
            </a:r>
            <a:r>
              <a:rPr lang="en-GB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GB" sz="2600" b="1" dirty="0" err="1" smtClean="0">
                <a:solidFill>
                  <a:srgbClr val="FFFFFF"/>
                </a:solidFill>
                <a:latin typeface="Noto Sans"/>
              </a:rPr>
              <a:t>nội</a:t>
            </a:r>
            <a:r>
              <a:rPr lang="en-GB" sz="2600" b="1" dirty="0">
                <a:solidFill>
                  <a:srgbClr val="FFFFFF"/>
                </a:solidFill>
                <a:latin typeface="Noto Sans"/>
              </a:rPr>
              <a:t> </a:t>
            </a:r>
            <a:r>
              <a:rPr lang="en-GB" sz="2600" dirty="0" err="1" smtClean="0">
                <a:solidFill>
                  <a:srgbClr val="FFFFFF"/>
                </a:solidFill>
                <a:latin typeface="Noto Sans"/>
              </a:rPr>
              <a:t>là</a:t>
            </a:r>
            <a:r>
              <a:rPr lang="en-GB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GB" sz="2600" dirty="0" err="1" smtClean="0">
                <a:solidFill>
                  <a:srgbClr val="FFFFFF"/>
                </a:solidFill>
                <a:latin typeface="Noto Sans"/>
              </a:rPr>
              <a:t>trường</a:t>
            </a:r>
            <a:r>
              <a:rPr lang="en-GB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GB" sz="2600" dirty="0" err="1" smtClean="0">
                <a:solidFill>
                  <a:srgbClr val="FFFFFF"/>
                </a:solidFill>
                <a:latin typeface="Noto Sans"/>
              </a:rPr>
              <a:t>hợp</a:t>
            </a:r>
            <a:r>
              <a:rPr lang="en-GB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GB" sz="2600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GB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GB" sz="2600" dirty="0" err="1" smtClean="0">
                <a:solidFill>
                  <a:srgbClr val="FFFFFF"/>
                </a:solidFill>
                <a:latin typeface="Noto Sans"/>
              </a:rPr>
              <a:t>chui</a:t>
            </a:r>
            <a:r>
              <a:rPr lang="en-GB" sz="2600" dirty="0" smtClean="0">
                <a:solidFill>
                  <a:srgbClr val="FFFFFF"/>
                </a:solidFill>
                <a:latin typeface="Noto Sans"/>
              </a:rPr>
              <a:t> qua </a:t>
            </a:r>
            <a:r>
              <a:rPr lang="en-GB" sz="2600" dirty="0" err="1" smtClean="0">
                <a:solidFill>
                  <a:srgbClr val="FFFFFF"/>
                </a:solidFill>
                <a:latin typeface="Noto Sans"/>
              </a:rPr>
              <a:t>lỗ</a:t>
            </a:r>
            <a:r>
              <a:rPr lang="en-GB" sz="2600" dirty="0" smtClean="0">
                <a:solidFill>
                  <a:srgbClr val="FFFFFF"/>
                </a:solidFill>
                <a:latin typeface="Noto Sans"/>
              </a:rPr>
              <a:t>, </a:t>
            </a:r>
            <a:r>
              <a:rPr lang="en-GB" sz="2600" dirty="0" err="1" smtClean="0">
                <a:solidFill>
                  <a:srgbClr val="FFFFFF"/>
                </a:solidFill>
                <a:latin typeface="Noto Sans"/>
              </a:rPr>
              <a:t>khe</a:t>
            </a:r>
            <a:r>
              <a:rPr lang="en-GB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GB" sz="2600" dirty="0" err="1" smtClean="0">
                <a:solidFill>
                  <a:srgbClr val="FFFFFF"/>
                </a:solidFill>
                <a:latin typeface="Noto Sans"/>
              </a:rPr>
              <a:t>được</a:t>
            </a:r>
            <a:r>
              <a:rPr lang="en-GB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GB" sz="2600" dirty="0" err="1" smtClean="0">
                <a:solidFill>
                  <a:srgbClr val="FFFFFF"/>
                </a:solidFill>
                <a:latin typeface="Noto Sans"/>
              </a:rPr>
              <a:t>hình</a:t>
            </a:r>
            <a:r>
              <a:rPr lang="en-GB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GB" sz="2600" dirty="0" err="1" smtClean="0">
                <a:solidFill>
                  <a:srgbClr val="FFFFFF"/>
                </a:solidFill>
                <a:latin typeface="Noto Sans"/>
              </a:rPr>
              <a:t>thành</a:t>
            </a:r>
            <a:r>
              <a:rPr lang="en-GB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GB" sz="2600" dirty="0" err="1" smtClean="0">
                <a:solidFill>
                  <a:srgbClr val="FFFFFF"/>
                </a:solidFill>
                <a:latin typeface="Noto Sans"/>
              </a:rPr>
              <a:t>sau</a:t>
            </a:r>
            <a:r>
              <a:rPr lang="en-GB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GB" sz="2600" dirty="0" err="1" smtClean="0">
                <a:solidFill>
                  <a:srgbClr val="FFFFFF"/>
                </a:solidFill>
                <a:latin typeface="Noto Sans"/>
              </a:rPr>
              <a:t>mổ</a:t>
            </a:r>
            <a:r>
              <a:rPr lang="en-GB" sz="2600" dirty="0" smtClean="0">
                <a:solidFill>
                  <a:srgbClr val="FFFFFF"/>
                </a:solidFill>
                <a:latin typeface="Noto Sans"/>
              </a:rPr>
              <a:t>, </a:t>
            </a:r>
            <a:r>
              <a:rPr lang="en-GB" sz="2600" dirty="0" err="1" smtClean="0">
                <a:solidFill>
                  <a:srgbClr val="FFFFFF"/>
                </a:solidFill>
                <a:latin typeface="Noto Sans"/>
              </a:rPr>
              <a:t>sau</a:t>
            </a:r>
            <a:r>
              <a:rPr lang="en-GB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GB" sz="2600" dirty="0" err="1" smtClean="0">
                <a:solidFill>
                  <a:srgbClr val="FFFFFF"/>
                </a:solidFill>
                <a:latin typeface="Noto Sans"/>
              </a:rPr>
              <a:t>chấn</a:t>
            </a:r>
            <a:r>
              <a:rPr lang="en-GB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GB" sz="2600" dirty="0" err="1" smtClean="0">
                <a:solidFill>
                  <a:srgbClr val="FFFFFF"/>
                </a:solidFill>
                <a:latin typeface="Noto Sans"/>
              </a:rPr>
              <a:t>thương</a:t>
            </a:r>
            <a:r>
              <a:rPr lang="en-GB" sz="2600" dirty="0" smtClean="0">
                <a:solidFill>
                  <a:srgbClr val="FFFFFF"/>
                </a:solidFill>
                <a:latin typeface="Noto Sans"/>
              </a:rPr>
              <a:t>, hay </a:t>
            </a:r>
            <a:r>
              <a:rPr lang="en-GB" sz="2600" dirty="0" err="1" smtClean="0">
                <a:solidFill>
                  <a:srgbClr val="FFFFFF"/>
                </a:solidFill>
                <a:latin typeface="Noto Sans"/>
              </a:rPr>
              <a:t>bẩm</a:t>
            </a:r>
            <a:r>
              <a:rPr lang="en-GB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GB" sz="2600" dirty="0" err="1" smtClean="0">
                <a:solidFill>
                  <a:srgbClr val="FFFFFF"/>
                </a:solidFill>
                <a:latin typeface="Noto Sans"/>
              </a:rPr>
              <a:t>sinh</a:t>
            </a:r>
            <a:r>
              <a:rPr lang="en-GB" sz="2600" b="1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b="1" dirty="0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6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7924800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Nguyên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nhân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tắc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ruột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quai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kín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3140969" cy="32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Nguyên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nhân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-266700" y="3547841"/>
            <a:ext cx="81534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Nguyên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nhân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hay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gặp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nhất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là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đại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tràng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do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ung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thư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khi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van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hồi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manh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tràng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còn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hiệu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lực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/>
          </p:cNvPicPr>
          <p:nvPr/>
        </p:nvPicPr>
        <p:blipFill>
          <a:blip r:embed="rId5"/>
          <a:srcRect t="5290" r="4443" b="5290"/>
          <a:stretch>
            <a:fillRect/>
          </a:stretch>
        </p:blipFill>
        <p:spPr>
          <a:xfrm>
            <a:off x="8719876" y="751007"/>
            <a:ext cx="8887344" cy="675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08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Tứ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chứng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5720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2649943"/>
            <a:ext cx="176784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Đau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bụng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Nôn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Bí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b="1" dirty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GB" sz="2600" b="1" dirty="0" err="1" smtClean="0">
                <a:solidFill>
                  <a:srgbClr val="FFFFFF"/>
                </a:solidFill>
                <a:latin typeface="Noto Sans"/>
              </a:rPr>
              <a:t>Chướng</a:t>
            </a:r>
            <a:r>
              <a:rPr lang="en-GB" sz="2600" b="1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b="1" dirty="0" smtClean="0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  <p:pic>
        <p:nvPicPr>
          <p:cNvPr id="11" name="object 3">
            <a:extLst>
              <a:ext uri="{FF2B5EF4-FFF2-40B4-BE49-F238E27FC236}">
                <a16:creationId xmlns:a16="http://schemas.microsoft.com/office/drawing/2014/main" id="{A0D13AB7-B234-419B-921D-AA40E3087DA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34020" y="1572942"/>
            <a:ext cx="8074019" cy="517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6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Triệu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chứng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cơ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năng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5720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C27FFE-AF77-45F3-A859-75E9664589AA}"/>
              </a:ext>
            </a:extLst>
          </p:cNvPr>
          <p:cNvSpPr txBox="1">
            <a:spLocks/>
          </p:cNvSpPr>
          <p:nvPr/>
        </p:nvSpPr>
        <p:spPr>
          <a:xfrm>
            <a:off x="0" y="2463850"/>
            <a:ext cx="13716000" cy="58038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00" b="1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Đau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bụng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là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triệu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chứng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hay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gặp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nhất</a:t>
            </a:r>
            <a:endParaRPr lang="en-US" sz="2600" b="1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bụng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điển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hình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của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cơ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học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đơn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thuần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là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quặn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cơn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khoảng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cách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cơn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+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cao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3-4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phút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+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thấp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15-20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phút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  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Giữa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cơn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bệnh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nhân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không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đau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hay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chỉ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thấy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tưng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tức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bụng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trong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kiểu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thắt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nghẹt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thể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 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quặn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cơn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trên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nền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âm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ỉ hay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liên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tục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(do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ảnh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hưởng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 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mạch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máu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mạc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treo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).</a:t>
            </a: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3" name="object 3">
            <a:extLst>
              <a:ext uri="{FF2B5EF4-FFF2-40B4-BE49-F238E27FC236}">
                <a16:creationId xmlns:a16="http://schemas.microsoft.com/office/drawing/2014/main" id="{12EEB6A1-B7FC-4AEC-9E39-7040E4B483B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39600" y="5884965"/>
            <a:ext cx="4577601" cy="181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6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Triệu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chứng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cơ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năng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5720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  <p:pic>
        <p:nvPicPr>
          <p:cNvPr id="13" name="object 3">
            <a:extLst>
              <a:ext uri="{FF2B5EF4-FFF2-40B4-BE49-F238E27FC236}">
                <a16:creationId xmlns:a16="http://schemas.microsoft.com/office/drawing/2014/main" id="{12EEB6A1-B7FC-4AEC-9E39-7040E4B483B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39600" y="5884965"/>
            <a:ext cx="4577601" cy="181930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C27FFE-AF77-45F3-A859-75E9664589AA}"/>
              </a:ext>
            </a:extLst>
          </p:cNvPr>
          <p:cNvSpPr txBox="1">
            <a:spLocks/>
          </p:cNvSpPr>
          <p:nvPr/>
        </p:nvSpPr>
        <p:spPr>
          <a:xfrm>
            <a:off x="152400" y="2389279"/>
            <a:ext cx="13563600" cy="54038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00" b="1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Đau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bụng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là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triệu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chứng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hay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gặp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nhất</a:t>
            </a:r>
            <a:endParaRPr lang="en-US" sz="2600" b="1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Mức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độ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vừa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phải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đến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dữ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dội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+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Với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đại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tràng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thể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không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nổi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bật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bằng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trướng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bụng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bí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trung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đại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tiện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nhiều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ngày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+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Mức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độ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diễn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tiến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theo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quá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trình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động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	*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Đến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sớm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nhiều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dồn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dập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	*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Đến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muộn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cơn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thưa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ra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giảm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cường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độ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do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nhu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động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yếu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4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Triệu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chứng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cơ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năng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5720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C27FFE-AF77-45F3-A859-75E9664589AA}"/>
              </a:ext>
            </a:extLst>
          </p:cNvPr>
          <p:cNvSpPr txBox="1">
            <a:spLocks/>
          </p:cNvSpPr>
          <p:nvPr/>
        </p:nvSpPr>
        <p:spPr>
          <a:xfrm>
            <a:off x="0" y="2389279"/>
            <a:ext cx="15621000" cy="54038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00" b="1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Nôn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thay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đổi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tùy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vị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trí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endParaRPr lang="en-US" sz="2600" b="1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+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cao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nôn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càng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sớm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càng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nhiều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+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thấp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nôn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càng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trễ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thậm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chí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không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nôn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mà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chỉ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buồn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nôn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Chất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nôn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thể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mùi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phân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Sau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nôn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dễ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chịu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hơn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do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giảm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ứ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đọng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914400" lvl="2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+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Trong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TRTN: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nôn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do </a:t>
            </a:r>
          </a:p>
          <a:p>
            <a:pPr marL="914400" lvl="2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* ứ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đọng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914400" lvl="2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*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phản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xạ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do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thắt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nghẹt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mạch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máu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914400" lvl="2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=&gt;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Nôn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sớm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dai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dẳng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nôn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xong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không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bớt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D39211-0EA4-4A38-A154-ED937C233F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829300"/>
            <a:ext cx="53340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Triệu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chứng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cơ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năng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5720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C27FFE-AF77-45F3-A859-75E9664589AA}"/>
              </a:ext>
            </a:extLst>
          </p:cNvPr>
          <p:cNvSpPr txBox="1">
            <a:spLocks/>
          </p:cNvSpPr>
          <p:nvPr/>
        </p:nvSpPr>
        <p:spPr>
          <a:xfrm>
            <a:off x="0" y="2650109"/>
            <a:ext cx="13030200" cy="521535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00" b="1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Bí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trung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đại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tiện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thường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ở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bệnh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nhân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đơn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thuần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hoàn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toàn</a:t>
            </a: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Font typeface="Arial" pitchFamily="34" charset="0"/>
              <a:buNone/>
            </a:pP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BN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đến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sớm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hoặc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không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hoàn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toàn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thể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vẫn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còn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trung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tiện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hoặc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cầu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được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914400" lvl="2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+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Đến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viện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sớm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thường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gặp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trong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TRTN: do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diễn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tiến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nhanh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hơn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nhiều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hơn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lvl="2">
              <a:buFont typeface="Symbol" panose="05050102010706020507" pitchFamily="18" charset="2"/>
              <a:buChar char="Þ"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đến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sớm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triệu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chứng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bí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trung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đại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tiện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thể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chưa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đủ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thời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gian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để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biểu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hiện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rõ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hoặc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bị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khỏa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lấp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bởi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sự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rầm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rộ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của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những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triệu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chứng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khác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(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nôn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,…)</a:t>
            </a:r>
          </a:p>
          <a:p>
            <a:pPr marL="914400" lvl="2" indent="0">
              <a:buFont typeface="Arial" pitchFamily="34" charset="0"/>
              <a:buNone/>
            </a:pP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914400" lvl="2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BN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lồng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thể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tiêu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ra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chất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nhầy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lẫn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máu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3" name="object 3">
            <a:extLst>
              <a:ext uri="{FF2B5EF4-FFF2-40B4-BE49-F238E27FC236}">
                <a16:creationId xmlns:a16="http://schemas.microsoft.com/office/drawing/2014/main" id="{12EEB6A1-B7FC-4AEC-9E39-7040E4B483B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69105" y="6046155"/>
            <a:ext cx="4577601" cy="181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0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Triệu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chứng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thực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thể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5720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9AFF58-0E15-4AB9-91B8-E86932856263}"/>
              </a:ext>
            </a:extLst>
          </p:cNvPr>
          <p:cNvSpPr txBox="1">
            <a:spLocks/>
          </p:cNvSpPr>
          <p:nvPr/>
        </p:nvSpPr>
        <p:spPr>
          <a:xfrm>
            <a:off x="152400" y="2562859"/>
            <a:ext cx="12420600" cy="41046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KHÁM BỤNG: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-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Nhìn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+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Bụng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chướng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	*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Mức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độ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tùy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vị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trí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(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đại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tràng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chướng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bụng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nhiều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hơn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non),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mức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độ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	*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Trướng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đều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hay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trướng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lệch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trướng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trú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(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đại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tràng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sigma).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+Quai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nổi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(TRTN,…),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dấu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rắn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bò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khối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phồng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thành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bụng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bẹn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đùi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+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Sẹo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mổ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cũ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0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055" r="2495" b="10055"/>
          <a:stretch>
            <a:fillRect/>
          </a:stretch>
        </p:blipFill>
        <p:spPr>
          <a:xfrm>
            <a:off x="9923125" y="0"/>
            <a:ext cx="8364875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81200" y="1866900"/>
            <a:ext cx="4776978" cy="939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000" dirty="0" err="1">
                <a:solidFill>
                  <a:schemeClr val="accent5">
                    <a:lumMod val="75000"/>
                  </a:schemeClr>
                </a:solidFill>
                <a:latin typeface="Open Sans Bold"/>
              </a:rPr>
              <a:t>Nội</a:t>
            </a:r>
            <a:r>
              <a:rPr lang="en-US" sz="6000" dirty="0">
                <a:solidFill>
                  <a:schemeClr val="accent5">
                    <a:lumMod val="75000"/>
                  </a:schemeClr>
                </a:solidFill>
                <a:latin typeface="Open Sans Bold"/>
              </a:rPr>
              <a:t> dung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81200" y="3390900"/>
            <a:ext cx="7714129" cy="6565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9" lvl="1" indent="-431800">
              <a:lnSpc>
                <a:spcPts val="6359"/>
              </a:lnSpc>
              <a:buFont typeface="Arial"/>
              <a:buChar char="•"/>
            </a:pPr>
            <a:r>
              <a:rPr lang="en-GB" sz="3999" dirty="0" smtClean="0">
                <a:solidFill>
                  <a:srgbClr val="000000"/>
                </a:solidFill>
                <a:latin typeface="Noto Sans"/>
              </a:rPr>
              <a:t>ĐẠI CƯƠNG</a:t>
            </a:r>
            <a:endParaRPr lang="en-US" sz="3999" dirty="0">
              <a:solidFill>
                <a:srgbClr val="000000"/>
              </a:solidFill>
              <a:latin typeface="Noto Sans"/>
            </a:endParaRPr>
          </a:p>
          <a:p>
            <a:pPr marL="863599" lvl="1" indent="-431800">
              <a:lnSpc>
                <a:spcPts val="6359"/>
              </a:lnSpc>
              <a:buFont typeface="Arial"/>
              <a:buChar char="•"/>
            </a:pPr>
            <a:r>
              <a:rPr lang="en-US" sz="3999" dirty="0" smtClean="0">
                <a:solidFill>
                  <a:srgbClr val="000000"/>
                </a:solidFill>
                <a:latin typeface="Noto Sans"/>
              </a:rPr>
              <a:t>PHÂN LOẠI</a:t>
            </a:r>
            <a:endParaRPr lang="en-US" sz="3999" dirty="0">
              <a:solidFill>
                <a:srgbClr val="000000"/>
              </a:solidFill>
              <a:latin typeface="Noto Sans"/>
            </a:endParaRPr>
          </a:p>
          <a:p>
            <a:pPr marL="863599" lvl="1" indent="-431800">
              <a:lnSpc>
                <a:spcPts val="6359"/>
              </a:lnSpc>
              <a:buFont typeface="Arial"/>
              <a:buChar char="•"/>
            </a:pPr>
            <a:r>
              <a:rPr lang="en-GB" sz="3999" dirty="0" smtClean="0">
                <a:solidFill>
                  <a:srgbClr val="000000"/>
                </a:solidFill>
                <a:latin typeface="Noto Sans"/>
              </a:rPr>
              <a:t>NGUYÊN NHÂN</a:t>
            </a:r>
            <a:endParaRPr lang="en-US" sz="3999" dirty="0" smtClean="0">
              <a:solidFill>
                <a:srgbClr val="000000"/>
              </a:solidFill>
              <a:latin typeface="Noto Sans"/>
            </a:endParaRPr>
          </a:p>
          <a:p>
            <a:pPr marL="863599" lvl="1" indent="-431800">
              <a:lnSpc>
                <a:spcPts val="6359"/>
              </a:lnSpc>
              <a:buFont typeface="Arial"/>
              <a:buChar char="•"/>
            </a:pPr>
            <a:r>
              <a:rPr lang="en-GB" sz="3999" dirty="0" smtClean="0">
                <a:solidFill>
                  <a:srgbClr val="000000"/>
                </a:solidFill>
                <a:latin typeface="Noto Sans"/>
              </a:rPr>
              <a:t>LÂM SÀNG</a:t>
            </a:r>
            <a:endParaRPr lang="en-US" sz="3999" dirty="0">
              <a:solidFill>
                <a:srgbClr val="000000"/>
              </a:solidFill>
              <a:latin typeface="Noto Sans"/>
            </a:endParaRPr>
          </a:p>
          <a:p>
            <a:pPr marL="863599" lvl="1" indent="-431800">
              <a:lnSpc>
                <a:spcPts val="6359"/>
              </a:lnSpc>
              <a:buFont typeface="Arial"/>
              <a:buChar char="•"/>
            </a:pPr>
            <a:r>
              <a:rPr lang="en-GB" sz="3999" dirty="0" smtClean="0">
                <a:solidFill>
                  <a:srgbClr val="000000"/>
                </a:solidFill>
                <a:latin typeface="Noto Sans"/>
              </a:rPr>
              <a:t>CẬN LÂM SÀNG</a:t>
            </a:r>
            <a:endParaRPr lang="en-US" sz="3999" dirty="0">
              <a:solidFill>
                <a:srgbClr val="000000"/>
              </a:solidFill>
              <a:latin typeface="Noto Sans"/>
            </a:endParaRPr>
          </a:p>
          <a:p>
            <a:pPr marL="863599" lvl="1" indent="-431800">
              <a:lnSpc>
                <a:spcPts val="6359"/>
              </a:lnSpc>
              <a:buFont typeface="Arial"/>
              <a:buChar char="•"/>
            </a:pPr>
            <a:r>
              <a:rPr lang="en-US" sz="3999" dirty="0" smtClean="0">
                <a:solidFill>
                  <a:srgbClr val="000000"/>
                </a:solidFill>
                <a:latin typeface="Noto Sans"/>
              </a:rPr>
              <a:t>CHẨN ĐOÁN PHÂN BIỆT</a:t>
            </a:r>
            <a:endParaRPr lang="en-US" sz="3999" dirty="0" smtClean="0">
              <a:solidFill>
                <a:srgbClr val="000000"/>
              </a:solidFill>
              <a:latin typeface="Noto Sans"/>
            </a:endParaRPr>
          </a:p>
          <a:p>
            <a:pPr marL="863599" lvl="1" indent="-431800">
              <a:lnSpc>
                <a:spcPts val="6359"/>
              </a:lnSpc>
              <a:buFont typeface="Arial"/>
              <a:buChar char="•"/>
            </a:pPr>
            <a:r>
              <a:rPr lang="en-GB" sz="3999" dirty="0" smtClean="0">
                <a:solidFill>
                  <a:srgbClr val="000000"/>
                </a:solidFill>
                <a:latin typeface="Noto Sans"/>
              </a:rPr>
              <a:t>CHẨN ĐOÁN NGUYÊN NHÂN</a:t>
            </a:r>
          </a:p>
          <a:p>
            <a:pPr marL="863599" lvl="1" indent="-431800">
              <a:lnSpc>
                <a:spcPts val="6359"/>
              </a:lnSpc>
              <a:buFont typeface="Arial"/>
              <a:buChar char="•"/>
            </a:pPr>
            <a:r>
              <a:rPr lang="en-GB" sz="3999" dirty="0" smtClean="0">
                <a:solidFill>
                  <a:srgbClr val="000000"/>
                </a:solidFill>
                <a:latin typeface="Noto Sans"/>
              </a:rPr>
              <a:t>ĐIỀU TRỊ</a:t>
            </a:r>
            <a:endParaRPr lang="en-US" sz="3999" dirty="0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Triệu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chứng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thực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thể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5720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9AFF58-0E15-4AB9-91B8-E86932856263}"/>
              </a:ext>
            </a:extLst>
          </p:cNvPr>
          <p:cNvSpPr txBox="1">
            <a:spLocks/>
          </p:cNvSpPr>
          <p:nvPr/>
        </p:nvSpPr>
        <p:spPr>
          <a:xfrm>
            <a:off x="381000" y="2562859"/>
            <a:ext cx="12192000" cy="43332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KHÁM BỤNG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: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- </a:t>
            </a:r>
            <a:r>
              <a:rPr lang="en-US" sz="28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Nhìn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+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Bụng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chướng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	*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Mức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độ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tùy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vị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trí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(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đại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tràng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chướng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bụng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nhiều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hơn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non),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mức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độ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	*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Trướng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đều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hay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trướng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lệch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trướng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trú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(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đại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tràng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sigma).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+Quai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nổi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(TRTN,…),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dấu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rắn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bò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khối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phồng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thành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bụng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bẹn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đùi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+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Sẹo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mổ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cũ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72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Triệu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chứng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thực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thể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5720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9AFF58-0E15-4AB9-91B8-E86932856263}"/>
              </a:ext>
            </a:extLst>
          </p:cNvPr>
          <p:cNvSpPr txBox="1">
            <a:spLocks/>
          </p:cNvSpPr>
          <p:nvPr/>
        </p:nvSpPr>
        <p:spPr>
          <a:xfrm>
            <a:off x="381000" y="2560391"/>
            <a:ext cx="11231463" cy="48736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KHÁM BỤNG: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-</a:t>
            </a:r>
            <a:r>
              <a:rPr lang="en-US" sz="28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Nghe</a:t>
            </a: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+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TRĐT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giai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đoạn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đầu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âm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tăng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tần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số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âm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sắc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+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Về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sau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âm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giảm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+TRTN: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âm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thể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không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tang,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thậm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chí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giảm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hay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mất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nếu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đã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bị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hoại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tử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-</a:t>
            </a:r>
            <a:r>
              <a:rPr lang="en-US" sz="28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Gõ</a:t>
            </a: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gõ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bụng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thường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vang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do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quai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dãn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chứa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hơi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96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Triệu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chứng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thực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thể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5720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29AFF58-0E15-4AB9-91B8-E86932856263}"/>
              </a:ext>
            </a:extLst>
          </p:cNvPr>
          <p:cNvSpPr txBox="1">
            <a:spLocks/>
          </p:cNvSpPr>
          <p:nvPr/>
        </p:nvSpPr>
        <p:spPr>
          <a:xfrm>
            <a:off x="381000" y="2560391"/>
            <a:ext cx="12115800" cy="53050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KHÁM BỤNG: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-</a:t>
            </a:r>
            <a:r>
              <a:rPr lang="en-US" sz="28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Sờ</a:t>
            </a: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thực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hiện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ngoài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cơn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nếu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BN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cơn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</a:t>
            </a: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+</a:t>
            </a:r>
            <a:r>
              <a:rPr lang="en-US" sz="28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Trong</a:t>
            </a: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TRĐT: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sờ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ngoài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cơn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BN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chỉ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thấy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cảm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giác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căng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tức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ấn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+</a:t>
            </a:r>
            <a:r>
              <a:rPr lang="en-US" sz="28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Trong</a:t>
            </a: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TRTN: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sờ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căng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rất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 </a:t>
            </a:r>
            <a:endParaRPr lang="en-US" sz="2600" i="1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Nếu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BN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đến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trễ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=&gt;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đã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hoại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tử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hay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thủng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vỡ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sờ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thể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phát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hiện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dấu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kích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thích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phúc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mạc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khu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trú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hay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lan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tỏa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</a:t>
            </a: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+BN </a:t>
            </a:r>
            <a:r>
              <a:rPr lang="en-US" sz="28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lồng</a:t>
            </a: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thể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sờ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được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khối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hơi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dài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chắc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di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động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ấn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</a:t>
            </a:r>
            <a:r>
              <a:rPr lang="en-US" sz="2800" b="1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+ </a:t>
            </a:r>
            <a:r>
              <a:rPr lang="en-US" sz="28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Khám</a:t>
            </a: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lỗ</a:t>
            </a: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thoát</a:t>
            </a: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vị</a:t>
            </a: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</a:t>
            </a:r>
            <a:r>
              <a:rPr lang="en-US" sz="2600" b="1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khối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phồng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do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thoát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vị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nghẹt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sờ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thấy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căng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rất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=&gt;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trễ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phù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nề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cả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da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trên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khối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phồng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  <a:endParaRPr lang="en-US" sz="2600" i="1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35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Triệu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chứng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thực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thể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5720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9AFF58-0E15-4AB9-91B8-E86932856263}"/>
              </a:ext>
            </a:extLst>
          </p:cNvPr>
          <p:cNvSpPr txBox="1">
            <a:spLocks/>
          </p:cNvSpPr>
          <p:nvPr/>
        </p:nvSpPr>
        <p:spPr>
          <a:xfrm>
            <a:off x="381000" y="2560391"/>
            <a:ext cx="11231463" cy="48736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-</a:t>
            </a:r>
            <a:r>
              <a:rPr lang="en-US" sz="28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Khám</a:t>
            </a: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răng</a:t>
            </a: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ở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người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già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(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ảnh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hưởng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sức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nhai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do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bã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thức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ăn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).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-</a:t>
            </a:r>
            <a:r>
              <a:rPr lang="en-US" sz="28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Thăm</a:t>
            </a: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hậu</a:t>
            </a: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môn</a:t>
            </a: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trực</a:t>
            </a: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tràng</a:t>
            </a:r>
            <a:r>
              <a:rPr lang="en-US" sz="28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số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trường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hợp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bóng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trực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tràng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sẽ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rỗng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không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phân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hay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chỉ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rất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ít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Dấu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hiệu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gợi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ý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nguyên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nhân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+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Lồng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máu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theo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gang.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+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Sờ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thấy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u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trực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tràng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thấp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en-US" sz="2600" b="1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Phân</a:t>
            </a:r>
            <a:r>
              <a:rPr lang="en-US" sz="2600" b="1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biệt</a:t>
            </a:r>
            <a:r>
              <a:rPr lang="en-US" sz="2600" b="1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b="1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b="1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với</a:t>
            </a:r>
            <a:r>
              <a:rPr lang="en-US" sz="2600" b="1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viêm</a:t>
            </a:r>
            <a:r>
              <a:rPr lang="en-US" sz="2600" b="1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phúc</a:t>
            </a:r>
            <a:r>
              <a:rPr lang="en-US" sz="2600" b="1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mạc</a:t>
            </a:r>
            <a:r>
              <a:rPr lang="en-US" sz="2600" b="1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toàn</a:t>
            </a:r>
            <a:r>
              <a:rPr lang="en-US" sz="2600" b="1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thể</a:t>
            </a:r>
            <a:r>
              <a:rPr lang="en-US" sz="2600" b="1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túi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cùng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Douglas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phồng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đau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khi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ấn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  <a:endParaRPr lang="en-US" sz="2600" i="1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Triệu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chứng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toàn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thân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5720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29AFF58-0E15-4AB9-91B8-E86932856263}"/>
              </a:ext>
            </a:extLst>
          </p:cNvPr>
          <p:cNvSpPr txBox="1">
            <a:spLocks/>
          </p:cNvSpPr>
          <p:nvPr/>
        </p:nvSpPr>
        <p:spPr>
          <a:xfrm>
            <a:off x="381000" y="2705053"/>
            <a:ext cx="8358187" cy="28956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 smtClean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-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Dấu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mất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nước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-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Thân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nhiệt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-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Mạch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huyết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áp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thể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thay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đổi</a:t>
            </a: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picture containing device, gauge&#10;&#10;Description automatically generated">
            <a:extLst>
              <a:ext uri="{FF2B5EF4-FFF2-40B4-BE49-F238E27FC236}">
                <a16:creationId xmlns:a16="http://schemas.microsoft.com/office/drawing/2014/main" id="{7ED740D4-B06D-F0E4-8340-27FC5C6F70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52" y="1572941"/>
            <a:ext cx="8997644" cy="616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6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1" y="266701"/>
            <a:ext cx="16687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/>
              <a:t>Phân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biệt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tắc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ruột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đơn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thuần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và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tắc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ruột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thắt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nghẹt</a:t>
            </a:r>
            <a:r>
              <a:rPr lang="en-US" sz="4800" b="1" dirty="0" smtClean="0"/>
              <a:t>.</a:t>
            </a:r>
            <a:endParaRPr lang="en-US" sz="48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478220"/>
              </p:ext>
            </p:extLst>
          </p:nvPr>
        </p:nvGraphicFramePr>
        <p:xfrm>
          <a:off x="533401" y="1181099"/>
          <a:ext cx="17449800" cy="8925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518">
                  <a:extLst>
                    <a:ext uri="{9D8B030D-6E8A-4147-A177-3AD203B41FA5}">
                      <a16:colId xmlns:a16="http://schemas.microsoft.com/office/drawing/2014/main" val="3298570167"/>
                    </a:ext>
                  </a:extLst>
                </a:gridCol>
                <a:gridCol w="2452062">
                  <a:extLst>
                    <a:ext uri="{9D8B030D-6E8A-4147-A177-3AD203B41FA5}">
                      <a16:colId xmlns:a16="http://schemas.microsoft.com/office/drawing/2014/main" val="4130651253"/>
                    </a:ext>
                  </a:extLst>
                </a:gridCol>
                <a:gridCol w="6773862">
                  <a:extLst>
                    <a:ext uri="{9D8B030D-6E8A-4147-A177-3AD203B41FA5}">
                      <a16:colId xmlns:a16="http://schemas.microsoft.com/office/drawing/2014/main" val="432414741"/>
                    </a:ext>
                  </a:extLst>
                </a:gridCol>
                <a:gridCol w="6374358">
                  <a:extLst>
                    <a:ext uri="{9D8B030D-6E8A-4147-A177-3AD203B41FA5}">
                      <a16:colId xmlns:a16="http://schemas.microsoft.com/office/drawing/2014/main" val="3233170851"/>
                    </a:ext>
                  </a:extLst>
                </a:gridCol>
              </a:tblGrid>
              <a:tr h="1061657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Tắc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ruột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đơn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thuần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Tắc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ruột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thắt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nghẹt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79618"/>
                  </a:ext>
                </a:extLst>
              </a:tr>
              <a:tr h="1536859">
                <a:tc rowSpan="3">
                  <a:txBody>
                    <a:bodyPr/>
                    <a:lstStyle/>
                    <a:p>
                      <a:r>
                        <a:rPr lang="en-US" sz="3200" dirty="0" err="1" smtClean="0"/>
                        <a:t>Triệu</a:t>
                      </a:r>
                      <a:r>
                        <a:rPr lang="en-US" sz="3200" dirty="0" smtClean="0"/>
                        <a:t> </a:t>
                      </a:r>
                      <a:r>
                        <a:rPr lang="en-US" sz="3200" dirty="0" err="1" smtClean="0"/>
                        <a:t>chứng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cơ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năng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Đau</a:t>
                      </a:r>
                      <a:r>
                        <a:rPr lang="en-US" sz="3200" dirty="0" smtClean="0"/>
                        <a:t> </a:t>
                      </a:r>
                      <a:r>
                        <a:rPr lang="en-US" sz="3200" dirty="0" err="1" smtClean="0"/>
                        <a:t>bụng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Đau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từ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từ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không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dữ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dội</a:t>
                      </a:r>
                      <a:r>
                        <a:rPr lang="en-US" sz="3200" baseline="0" dirty="0" smtClean="0"/>
                        <a:t>, </a:t>
                      </a:r>
                      <a:r>
                        <a:rPr lang="en-US" sz="3200" baseline="0" dirty="0" err="1" smtClean="0"/>
                        <a:t>trong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cơn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đau</a:t>
                      </a:r>
                      <a:r>
                        <a:rPr lang="en-US" sz="3200" baseline="0" dirty="0" smtClean="0"/>
                        <a:t>, </a:t>
                      </a:r>
                      <a:r>
                        <a:rPr lang="en-US" sz="3200" baseline="0" dirty="0" err="1" smtClean="0"/>
                        <a:t>đau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từng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cơn</a:t>
                      </a:r>
                      <a:r>
                        <a:rPr lang="en-US" sz="3200" baseline="0" dirty="0" smtClean="0"/>
                        <a:t>, </a:t>
                      </a:r>
                      <a:r>
                        <a:rPr lang="en-US" sz="3200" baseline="0" dirty="0" err="1" smtClean="0"/>
                        <a:t>ngoài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cơn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đau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thì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không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đau</a:t>
                      </a:r>
                      <a:r>
                        <a:rPr lang="en-US" sz="3200" baseline="0" dirty="0" smtClean="0"/>
                        <a:t> hay </a:t>
                      </a:r>
                      <a:r>
                        <a:rPr lang="en-US" sz="3200" baseline="0" dirty="0" err="1" smtClean="0"/>
                        <a:t>thấy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dễ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chịu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Đau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liên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tục</a:t>
                      </a:r>
                      <a:r>
                        <a:rPr lang="en-US" sz="3200" baseline="0" dirty="0" smtClean="0"/>
                        <a:t>, </a:t>
                      </a:r>
                      <a:r>
                        <a:rPr lang="en-US" sz="3200" baseline="0" dirty="0" err="1" smtClean="0"/>
                        <a:t>dữ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dội</a:t>
                      </a:r>
                      <a:r>
                        <a:rPr lang="en-US" sz="3200" baseline="0" dirty="0" smtClean="0"/>
                        <a:t>, hay </a:t>
                      </a:r>
                      <a:r>
                        <a:rPr lang="en-US" sz="3200" baseline="0" dirty="0" err="1" smtClean="0"/>
                        <a:t>cơn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đau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trên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nền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âm</a:t>
                      </a:r>
                      <a:r>
                        <a:rPr lang="en-US" sz="3200" baseline="0" dirty="0" smtClean="0"/>
                        <a:t> ỉ.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118069"/>
                  </a:ext>
                </a:extLst>
              </a:tr>
              <a:tr h="106165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Nôn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Sau</a:t>
                      </a:r>
                      <a:r>
                        <a:rPr lang="en-US" sz="3200" dirty="0" smtClean="0"/>
                        <a:t> </a:t>
                      </a:r>
                      <a:r>
                        <a:rPr lang="en-US" sz="3200" dirty="0" err="1" smtClean="0"/>
                        <a:t>nôn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có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thể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bớt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đau</a:t>
                      </a:r>
                      <a:r>
                        <a:rPr lang="en-US" sz="3200" baseline="0" dirty="0" smtClean="0"/>
                        <a:t>, </a:t>
                      </a:r>
                      <a:r>
                        <a:rPr lang="en-US" sz="3200" baseline="0" dirty="0" err="1" smtClean="0"/>
                        <a:t>dễ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chịu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hơn</a:t>
                      </a:r>
                      <a:r>
                        <a:rPr lang="en-US" sz="3200" baseline="0" dirty="0" smtClean="0"/>
                        <a:t>.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Nôn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xảy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ra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sớm</a:t>
                      </a:r>
                      <a:r>
                        <a:rPr lang="en-US" sz="3200" baseline="0" dirty="0" smtClean="0"/>
                        <a:t>, </a:t>
                      </a:r>
                      <a:r>
                        <a:rPr lang="en-US" sz="3200" baseline="0" dirty="0" err="1" smtClean="0"/>
                        <a:t>dai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dẳng</a:t>
                      </a:r>
                      <a:r>
                        <a:rPr lang="en-US" sz="3200" baseline="0" dirty="0" smtClean="0"/>
                        <a:t>, </a:t>
                      </a:r>
                      <a:r>
                        <a:rPr lang="en-US" sz="3200" baseline="0" dirty="0" err="1" smtClean="0"/>
                        <a:t>nôn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xong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không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bớt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đau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789131"/>
                  </a:ext>
                </a:extLst>
              </a:tr>
              <a:tr h="153685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Bí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trung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đại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tiện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Rõ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ràng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Thường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không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rõ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ràng</a:t>
                      </a:r>
                      <a:r>
                        <a:rPr lang="en-US" sz="3200" baseline="0" dirty="0" smtClean="0"/>
                        <a:t>.</a:t>
                      </a:r>
                    </a:p>
                    <a:p>
                      <a:r>
                        <a:rPr lang="en-US" sz="3200" baseline="0" dirty="0" err="1" smtClean="0"/>
                        <a:t>Riêng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bệnh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nhân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lồng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ruột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có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thể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có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phân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nhầy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máu</a:t>
                      </a:r>
                      <a:r>
                        <a:rPr lang="en-US" sz="3200" baseline="0" dirty="0" smtClean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985921"/>
                  </a:ext>
                </a:extLst>
              </a:tr>
              <a:tr h="1061657">
                <a:tc rowSpan="3">
                  <a:txBody>
                    <a:bodyPr/>
                    <a:lstStyle/>
                    <a:p>
                      <a:r>
                        <a:rPr lang="en-US" sz="3200" dirty="0" err="1" smtClean="0"/>
                        <a:t>Triệu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chứng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thực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thể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Trướng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bụng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Bụng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trướng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nhiều</a:t>
                      </a:r>
                      <a:r>
                        <a:rPr lang="en-US" sz="3200" baseline="0" dirty="0" smtClean="0"/>
                        <a:t>, </a:t>
                      </a:r>
                      <a:r>
                        <a:rPr lang="en-US" sz="3200" baseline="0" dirty="0" err="1" smtClean="0"/>
                        <a:t>lan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tỏa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Trưởng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thường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không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nhiều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và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có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thể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chỉ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khu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trú</a:t>
                      </a:r>
                      <a:r>
                        <a:rPr lang="en-US" sz="3200" baseline="0" dirty="0" smtClean="0"/>
                        <a:t> ở </a:t>
                      </a:r>
                      <a:r>
                        <a:rPr lang="en-US" sz="3200" baseline="0" dirty="0" err="1" smtClean="0"/>
                        <a:t>vùng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bị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tắc</a:t>
                      </a:r>
                      <a:r>
                        <a:rPr lang="en-US" sz="3200" baseline="0" dirty="0" smtClean="0"/>
                        <a:t>.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913415"/>
                  </a:ext>
                </a:extLst>
              </a:tr>
              <a:tr h="106165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Quai </a:t>
                      </a:r>
                      <a:r>
                        <a:rPr lang="en-US" sz="3200" dirty="0" err="1" smtClean="0"/>
                        <a:t>ruột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nổi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Dấu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hiệu</a:t>
                      </a:r>
                      <a:r>
                        <a:rPr lang="en-US" sz="3200" baseline="0" dirty="0" smtClean="0"/>
                        <a:t> von Wahl: </a:t>
                      </a:r>
                      <a:r>
                        <a:rPr lang="en-US" sz="3200" baseline="0" dirty="0" err="1" smtClean="0"/>
                        <a:t>quai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ruột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một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chổ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trên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bụng</a:t>
                      </a:r>
                      <a:r>
                        <a:rPr lang="en-US" sz="3200" baseline="0" dirty="0" smtClean="0"/>
                        <a:t>, </a:t>
                      </a:r>
                      <a:r>
                        <a:rPr lang="en-US" sz="3200" baseline="0" dirty="0" err="1" smtClean="0"/>
                        <a:t>nằm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im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lìm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sờ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thấy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căng</a:t>
                      </a:r>
                      <a:r>
                        <a:rPr lang="en-US" sz="3200" baseline="0" dirty="0" smtClean="0"/>
                        <a:t>  </a:t>
                      </a:r>
                      <a:r>
                        <a:rPr lang="en-US" sz="3200" baseline="0" dirty="0" err="1" smtClean="0"/>
                        <a:t>và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ấn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thấy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rất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đau</a:t>
                      </a:r>
                      <a:r>
                        <a:rPr lang="en-US" sz="3200" baseline="0" dirty="0" smtClean="0"/>
                        <a:t>.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348705"/>
                  </a:ext>
                </a:extLst>
              </a:tr>
              <a:tr h="106165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Sờ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nắn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bụng</a:t>
                      </a:r>
                      <a:r>
                        <a:rPr lang="en-US" sz="3200" baseline="0" dirty="0" smtClean="0"/>
                        <a:t>.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Thường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bệnh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nhân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không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đau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hoặc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chỉ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thấy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tưng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tức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Ấn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đau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thậm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chí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có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phản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ứng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thành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aseline="0" dirty="0" err="1" smtClean="0"/>
                        <a:t>bụng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285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87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Chẩn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đoán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hình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ảnh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5720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Cận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DE469AE-1D5B-4315-A85F-182E426D9A84}"/>
              </a:ext>
            </a:extLst>
          </p:cNvPr>
          <p:cNvSpPr txBox="1">
            <a:spLocks/>
          </p:cNvSpPr>
          <p:nvPr/>
        </p:nvSpPr>
        <p:spPr>
          <a:xfrm>
            <a:off x="392706" y="2512172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XQ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bụng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không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sửa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soạn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pPr marL="457200" lvl="1" indent="0">
              <a:buNone/>
            </a:pP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pPr lvl="1"/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Chụp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cản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quang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uống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thụt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pPr marL="457200" lvl="1" indent="0">
              <a:buNone/>
            </a:pP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pPr lvl="1"/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Siêu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âm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bụng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pPr marL="457200" lvl="1" indent="0">
              <a:buNone/>
            </a:pP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pPr lvl="1"/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Chụp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cắt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lớp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vi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tính</a:t>
            </a: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501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X-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quang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bụng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không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sửa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soạn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Cận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&gt;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Chẩn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đoán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hình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ảnh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4049BA-0E60-41AC-B79A-247B43AA74E6}"/>
              </a:ext>
            </a:extLst>
          </p:cNvPr>
          <p:cNvSpPr txBox="1">
            <a:spLocks/>
          </p:cNvSpPr>
          <p:nvPr/>
        </p:nvSpPr>
        <p:spPr>
          <a:xfrm>
            <a:off x="381000" y="2789178"/>
            <a:ext cx="10515600" cy="4968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3384" indent="-400685">
              <a:spcBef>
                <a:spcPts val="130"/>
              </a:spcBef>
              <a:buFont typeface="Wingdings"/>
              <a:buChar char=""/>
              <a:tabLst>
                <a:tab pos="412750" algn="l"/>
                <a:tab pos="413384" algn="l"/>
              </a:tabLst>
            </a:pPr>
            <a:r>
              <a:rPr lang="en-US" sz="2600" b="1" spc="2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Thường</a:t>
            </a:r>
            <a:r>
              <a:rPr lang="en-US" sz="2600" b="1" spc="2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2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là</a:t>
            </a:r>
            <a:r>
              <a:rPr lang="en-US" sz="2600" b="1" spc="2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2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chẩn</a:t>
            </a:r>
            <a:r>
              <a:rPr lang="en-US" sz="2600" b="1" spc="2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2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đoán</a:t>
            </a:r>
            <a:r>
              <a:rPr lang="en-US" sz="2600" b="1" spc="2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2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hình</a:t>
            </a:r>
            <a:r>
              <a:rPr lang="en-US" sz="2600" b="1" spc="2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2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ảnh</a:t>
            </a:r>
            <a:r>
              <a:rPr lang="en-US" sz="2600" b="1" spc="2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2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được</a:t>
            </a:r>
            <a:r>
              <a:rPr lang="en-US" sz="2600" b="1" spc="2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2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chỉ</a:t>
            </a:r>
            <a:r>
              <a:rPr lang="en-US" sz="2600" b="1" spc="2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2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định</a:t>
            </a:r>
            <a:r>
              <a:rPr lang="en-US" sz="2600" b="1" spc="2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2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đầu</a:t>
            </a:r>
            <a:r>
              <a:rPr lang="en-US" sz="2600" b="1" spc="2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2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tiên</a:t>
            </a:r>
            <a:r>
              <a:rPr lang="en-US" sz="2600" b="1" spc="2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ở BN </a:t>
            </a:r>
            <a:r>
              <a:rPr lang="en-US" sz="2600" b="1" spc="2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nghi</a:t>
            </a:r>
            <a:r>
              <a:rPr lang="en-US" sz="2600" b="1" spc="2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2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ngờ</a:t>
            </a:r>
            <a:r>
              <a:rPr lang="en-US" sz="2600" b="1" spc="2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2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b="1" spc="2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2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b="1" spc="2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hay </a:t>
            </a:r>
            <a:r>
              <a:rPr lang="en-US" sz="2600" b="1" spc="2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liệt</a:t>
            </a:r>
            <a:r>
              <a:rPr lang="en-US" sz="2600" b="1" spc="2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2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b="1" spc="2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2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trên</a:t>
            </a:r>
            <a:r>
              <a:rPr lang="en-US" sz="2600" b="1" spc="2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2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lâm</a:t>
            </a:r>
            <a:r>
              <a:rPr lang="en-US" sz="2600" b="1" spc="2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2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sàng</a:t>
            </a:r>
            <a:endParaRPr lang="en-US" sz="2600" b="1" spc="20" dirty="0" smtClean="0">
              <a:solidFill>
                <a:schemeClr val="accent5">
                  <a:lumMod val="60000"/>
                  <a:lumOff val="40000"/>
                </a:schemeClr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413384" indent="-400685">
              <a:spcBef>
                <a:spcPts val="130"/>
              </a:spcBef>
              <a:buFont typeface="Wingdings"/>
              <a:buChar char=""/>
              <a:tabLst>
                <a:tab pos="412750" algn="l"/>
                <a:tab pos="413384" algn="l"/>
              </a:tabLst>
            </a:pPr>
            <a:endParaRPr lang="en-US" sz="2600" b="1" spc="20" dirty="0" smtClean="0">
              <a:solidFill>
                <a:schemeClr val="accent5">
                  <a:lumMod val="60000"/>
                  <a:lumOff val="40000"/>
                </a:schemeClr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413384" indent="-400685">
              <a:spcBef>
                <a:spcPts val="130"/>
              </a:spcBef>
              <a:buFont typeface="Wingdings"/>
              <a:buChar char=""/>
              <a:tabLst>
                <a:tab pos="412750" algn="l"/>
                <a:tab pos="413384" algn="l"/>
              </a:tabLst>
            </a:pPr>
            <a:r>
              <a:rPr lang="vi-VN" sz="2600" b="1" spc="2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Tư</a:t>
            </a:r>
            <a:r>
              <a:rPr lang="vi-VN" sz="2600" b="1" spc="-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b="1" spc="1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thế: </a:t>
            </a:r>
            <a:r>
              <a:rPr lang="vi-VN" sz="2600" b="1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đứng,</a:t>
            </a:r>
            <a:r>
              <a:rPr lang="vi-VN" sz="2600" b="1" spc="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b="1" spc="2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nằm</a:t>
            </a:r>
            <a:r>
              <a:rPr lang="vi-VN" sz="2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b="1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ngửa,</a:t>
            </a:r>
            <a:r>
              <a:rPr lang="vi-VN" sz="2600" b="1" spc="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b="1" spc="2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nằm</a:t>
            </a:r>
            <a:r>
              <a:rPr lang="vi-VN" sz="2600" b="1" spc="-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b="1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nghiêng</a:t>
            </a:r>
            <a:r>
              <a:rPr lang="vi-VN" sz="2600" b="1" spc="3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b="1" spc="1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trái</a:t>
            </a:r>
            <a:endParaRPr lang="en-US" sz="2600" b="1" spc="1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413384" indent="-400685">
              <a:spcBef>
                <a:spcPts val="130"/>
              </a:spcBef>
              <a:buFont typeface="Wingdings"/>
              <a:buChar char=""/>
              <a:tabLst>
                <a:tab pos="412750" algn="l"/>
                <a:tab pos="413384" algn="l"/>
              </a:tabLst>
            </a:pPr>
            <a:endParaRPr lang="vi-VN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685800" indent="-673735">
              <a:spcBef>
                <a:spcPts val="1605"/>
              </a:spcBef>
              <a:buFont typeface="Wingdings"/>
              <a:buChar char=""/>
              <a:tabLst>
                <a:tab pos="685800" algn="l"/>
                <a:tab pos="686435" algn="l"/>
              </a:tabLst>
            </a:pPr>
            <a:r>
              <a:rPr lang="vi-VN" sz="2600" b="1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Độ</a:t>
            </a:r>
            <a:r>
              <a:rPr lang="vi-VN" sz="2600" b="1" spc="-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b="1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nhạy</a:t>
            </a:r>
            <a:r>
              <a:rPr lang="vi-VN" sz="2600" b="1" spc="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b="1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thay</a:t>
            </a:r>
            <a:r>
              <a:rPr lang="vi-VN" sz="2600" b="1" spc="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b="1" spc="1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đổi:</a:t>
            </a:r>
            <a:r>
              <a:rPr lang="vi-VN" sz="2600" b="1" spc="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b="1" spc="2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59-93%</a:t>
            </a:r>
            <a:endParaRPr lang="en-US" sz="2600" b="1" spc="2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685800" indent="-673735">
              <a:spcBef>
                <a:spcPts val="1605"/>
              </a:spcBef>
              <a:buFont typeface="Wingdings"/>
              <a:buChar char=""/>
              <a:tabLst>
                <a:tab pos="685800" algn="l"/>
                <a:tab pos="686435" algn="l"/>
              </a:tabLst>
            </a:pPr>
            <a:endParaRPr lang="vi-VN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685800" indent="-673735">
              <a:spcBef>
                <a:spcPts val="1595"/>
              </a:spcBef>
              <a:buFont typeface="Wingdings"/>
              <a:buChar char=""/>
              <a:tabLst>
                <a:tab pos="685800" algn="l"/>
                <a:tab pos="686435" algn="l"/>
              </a:tabLst>
            </a:pPr>
            <a:r>
              <a:rPr lang="vi-VN" sz="2600" b="1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Khoảng</a:t>
            </a:r>
            <a:r>
              <a:rPr lang="vi-VN" sz="2600" b="1" spc="2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20%</a:t>
            </a:r>
            <a:r>
              <a:rPr lang="vi-VN" sz="2600" b="1" spc="-2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b="1" spc="1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không</a:t>
            </a:r>
            <a:r>
              <a:rPr lang="vi-VN" sz="2600" b="1" spc="3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b="1" spc="1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giúp</a:t>
            </a:r>
            <a:r>
              <a:rPr lang="vi-VN" sz="2600" b="1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chẩn</a:t>
            </a:r>
            <a:r>
              <a:rPr lang="vi-VN" sz="2600" b="1" spc="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b="1" spc="1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đoán</a:t>
            </a:r>
            <a:endParaRPr lang="vi-VN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chemeClr val="accent5">
                  <a:lumMod val="60000"/>
                  <a:lumOff val="40000"/>
                </a:schemeClr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836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X-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quang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bụng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không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sửa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soạn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Cận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&gt;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Chẩn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đoán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hình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ảnh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4049BA-0E60-41AC-B79A-247B43AA74E6}"/>
              </a:ext>
            </a:extLst>
          </p:cNvPr>
          <p:cNvSpPr txBox="1">
            <a:spLocks/>
          </p:cNvSpPr>
          <p:nvPr/>
        </p:nvSpPr>
        <p:spPr>
          <a:xfrm>
            <a:off x="381000" y="2853206"/>
            <a:ext cx="10515600" cy="4968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3384" indent="-400685">
              <a:spcBef>
                <a:spcPts val="1610"/>
              </a:spcBef>
              <a:buFont typeface="Wingdings"/>
              <a:buChar char=""/>
              <a:tabLst>
                <a:tab pos="412750" algn="l"/>
                <a:tab pos="413384" algn="l"/>
              </a:tabLst>
            </a:pPr>
            <a:r>
              <a:rPr lang="vi-VN" sz="3000" b="1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Dấu</a:t>
            </a:r>
            <a:r>
              <a:rPr lang="vi-VN" sz="3000" b="1" spc="-4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3000" b="1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hiệu:</a:t>
            </a:r>
            <a:endParaRPr lang="vi-VN" sz="3000" b="1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981710" lvl="1" indent="-151765">
              <a:spcBef>
                <a:spcPts val="1605"/>
              </a:spcBef>
              <a:buFont typeface="Arial" pitchFamily="34" charset="0"/>
              <a:buChar char="-"/>
              <a:tabLst>
                <a:tab pos="982344" algn="l"/>
              </a:tabLst>
            </a:pPr>
            <a:r>
              <a:rPr lang="vi-VN" sz="2600" spc="1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vi-VN" sz="2600" spc="-1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dãn</a:t>
            </a:r>
            <a:r>
              <a:rPr lang="vi-VN" sz="2600" spc="1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trên</a:t>
            </a:r>
            <a:r>
              <a:rPr lang="vi-VN" sz="2600" spc="-1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chỗ</a:t>
            </a:r>
            <a:r>
              <a:rPr lang="vi-VN" sz="2600" spc="-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(</a:t>
            </a:r>
            <a:r>
              <a:rPr lang="en-US" sz="2600" spc="15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đường</a:t>
            </a:r>
            <a:r>
              <a:rPr lang="en-US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spc="15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kính</a:t>
            </a:r>
            <a:r>
              <a:rPr lang="en-US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spc="15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ngang</a:t>
            </a:r>
            <a:r>
              <a:rPr lang="en-US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spc="15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của</a:t>
            </a:r>
            <a:r>
              <a:rPr lang="en-US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spc="15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non&gt;=3cm, </a:t>
            </a:r>
            <a:r>
              <a:rPr lang="en-US" sz="2600" spc="15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của</a:t>
            </a:r>
            <a:r>
              <a:rPr lang="en-US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spc="15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đại</a:t>
            </a:r>
            <a:r>
              <a:rPr lang="en-US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spc="15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tràng</a:t>
            </a:r>
            <a:r>
              <a:rPr lang="en-US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&gt;=5cm-nguyên </a:t>
            </a:r>
            <a:r>
              <a:rPr lang="en-US" sz="2600" spc="15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3-6-9)</a:t>
            </a:r>
            <a:endParaRPr lang="vi-VN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981710" lvl="1" indent="-151765">
              <a:spcBef>
                <a:spcPts val="1595"/>
              </a:spcBef>
              <a:buFont typeface="Arial" pitchFamily="34" charset="0"/>
              <a:buChar char="-"/>
              <a:tabLst>
                <a:tab pos="982344" algn="l"/>
              </a:tabLst>
            </a:pPr>
            <a:r>
              <a:rPr lang="vi-VN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Có</a:t>
            </a:r>
            <a:r>
              <a:rPr lang="vi-VN" sz="2600" spc="-2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spc="2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mực</a:t>
            </a:r>
            <a:r>
              <a:rPr lang="en-US" sz="2600" spc="2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spc="2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nước</a:t>
            </a:r>
            <a:r>
              <a:rPr lang="en-US" sz="2600" spc="2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spc="2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hơi</a:t>
            </a:r>
            <a:r>
              <a:rPr lang="en-US" sz="2600" spc="2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vi-VN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chuỗi</a:t>
            </a:r>
            <a:r>
              <a:rPr lang="vi-VN" sz="2600" spc="-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hạt</a:t>
            </a:r>
            <a:r>
              <a:rPr lang="en-US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endParaRPr lang="vi-VN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981710" lvl="1" indent="-151765">
              <a:spcBef>
                <a:spcPts val="1610"/>
              </a:spcBef>
              <a:buFont typeface="Arial" pitchFamily="34" charset="0"/>
              <a:buChar char="-"/>
              <a:tabLst>
                <a:tab pos="982344" algn="l"/>
              </a:tabLst>
            </a:pPr>
            <a:r>
              <a:rPr lang="vi-VN" sz="2600" spc="2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Giảm</a:t>
            </a:r>
            <a:r>
              <a:rPr lang="vi-VN" sz="2600" spc="-2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hay</a:t>
            </a:r>
            <a:r>
              <a:rPr lang="vi-VN" sz="2600" spc="-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mất</a:t>
            </a:r>
            <a:r>
              <a:rPr lang="vi-VN" sz="2600" spc="-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spc="1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phân/hơi </a:t>
            </a:r>
            <a:r>
              <a:rPr lang="vi-VN" sz="2600" spc="2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ở</a:t>
            </a:r>
            <a:r>
              <a:rPr lang="vi-VN" sz="2600" spc="-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ĐT</a:t>
            </a:r>
            <a:endParaRPr lang="vi-VN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981710" lvl="1" indent="-151765">
              <a:spcBef>
                <a:spcPts val="1610"/>
              </a:spcBef>
              <a:buFont typeface="Arial" pitchFamily="34" charset="0"/>
              <a:buChar char="-"/>
              <a:tabLst>
                <a:tab pos="982344" algn="l"/>
              </a:tabLst>
            </a:pPr>
            <a:r>
              <a:rPr lang="vi-VN" sz="2600" spc="1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Dịch</a:t>
            </a:r>
            <a:r>
              <a:rPr lang="vi-VN" sz="2600" spc="-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spc="1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bụng:</a:t>
            </a:r>
            <a:r>
              <a:rPr lang="vi-VN" sz="2600" spc="4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dày thành</a:t>
            </a:r>
            <a:r>
              <a:rPr lang="vi-VN" sz="2600" spc="1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ruột</a:t>
            </a:r>
            <a:r>
              <a:rPr lang="en-US" sz="2600" spc="1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(</a:t>
            </a:r>
            <a:r>
              <a:rPr lang="en-US" sz="2600" spc="1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đường</a:t>
            </a:r>
            <a:r>
              <a:rPr lang="en-US" sz="2600" spc="1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spc="1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mờ</a:t>
            </a:r>
            <a:r>
              <a:rPr lang="en-US" sz="2600" spc="1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spc="1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giữa</a:t>
            </a:r>
            <a:r>
              <a:rPr lang="en-US" sz="2600" spc="1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spc="1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2600" spc="1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spc="1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quai</a:t>
            </a:r>
            <a:r>
              <a:rPr lang="en-US" sz="2600" spc="1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spc="1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spc="1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&gt;5mm),</a:t>
            </a:r>
            <a:r>
              <a:rPr lang="vi-VN" sz="2600" spc="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spc="2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mờ</a:t>
            </a:r>
            <a:r>
              <a:rPr lang="vi-VN" sz="2600" spc="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vùng</a:t>
            </a:r>
            <a:r>
              <a:rPr lang="vi-VN" sz="2600" spc="6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chậu</a:t>
            </a:r>
            <a:endParaRPr lang="vi-VN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981710" lvl="1" indent="-151765">
              <a:spcBef>
                <a:spcPts val="1610"/>
              </a:spcBef>
              <a:buFont typeface="Arial" pitchFamily="34" charset="0"/>
              <a:buChar char="-"/>
              <a:tabLst>
                <a:tab pos="982344" algn="l"/>
              </a:tabLst>
            </a:pPr>
            <a:r>
              <a:rPr lang="vi-VN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Dấu</a:t>
            </a:r>
            <a:r>
              <a:rPr lang="vi-VN" sz="2600" spc="-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hiệu</a:t>
            </a:r>
            <a:r>
              <a:rPr lang="vi-VN" sz="2600" spc="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NN:</a:t>
            </a:r>
            <a:r>
              <a:rPr lang="vi-VN" sz="2600" spc="-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spc="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ít </a:t>
            </a:r>
            <a:r>
              <a:rPr lang="vi-VN" sz="2600" spc="1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thấy</a:t>
            </a:r>
            <a:r>
              <a:rPr lang="vi-VN" sz="2600" spc="-5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spc="1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(&lt;10%)</a:t>
            </a:r>
            <a:endParaRPr lang="vi-VN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3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X-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quang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bụng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không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sửa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soạn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Cận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&gt;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Chẩn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đoán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hình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ảnh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4049BA-0E60-41AC-B79A-247B43AA74E6}"/>
              </a:ext>
            </a:extLst>
          </p:cNvPr>
          <p:cNvSpPr txBox="1">
            <a:spLocks/>
          </p:cNvSpPr>
          <p:nvPr/>
        </p:nvSpPr>
        <p:spPr>
          <a:xfrm>
            <a:off x="381000" y="2941474"/>
            <a:ext cx="16383000" cy="4968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3384" indent="-400685">
              <a:spcBef>
                <a:spcPts val="1610"/>
              </a:spcBef>
              <a:buFont typeface="Wingdings"/>
              <a:buChar char=""/>
              <a:tabLst>
                <a:tab pos="412750" algn="l"/>
                <a:tab pos="413384" algn="l"/>
              </a:tabLst>
            </a:pPr>
            <a:r>
              <a:rPr lang="vi-VN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Dấu</a:t>
            </a:r>
            <a:r>
              <a:rPr lang="vi-VN" sz="2600" b="1" spc="-4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hiệ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u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gợi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ý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vị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trí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phân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bố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mực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nước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hơi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tương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quan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giữa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bề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rộng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mực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nước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hơi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chiều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cao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vòm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hơi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kiểu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van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  <a:endParaRPr lang="vi-VN" sz="2600" dirty="0" smtClean="0">
              <a:solidFill>
                <a:schemeClr val="accent5">
                  <a:lumMod val="60000"/>
                  <a:lumOff val="40000"/>
                </a:schemeClr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	</a:t>
            </a:r>
          </a:p>
          <a:p>
            <a:pPr marL="457200" lvl="1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	-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cao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ở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hỗng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tràng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chỉ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vài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quai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chướng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với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mực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nước-hơi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tập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trung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ở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phần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bụng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trên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bên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trái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457200" lvl="1" indent="0">
              <a:buFont typeface="Arial" pitchFamily="34" charset="0"/>
              <a:buNone/>
            </a:pP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-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thấp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ở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cuối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hồi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tràng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nhiều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quai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chướng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với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mực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nước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hơi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khắp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bụng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thể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xếp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theo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hình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bậc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thang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từ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trên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xuống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dưới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trái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sang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phải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-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đại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tràng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đến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sớm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(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khi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van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hồi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manh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tràng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còn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hiệu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lực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):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mực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nước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hơi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thường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biểu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hiện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rõ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dọc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theo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khung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đại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tràng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 </a:t>
            </a:r>
          </a:p>
          <a:p>
            <a:pPr marL="457200" lvl="1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</a:t>
            </a: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033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7055151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ĐỊNH NGHĨA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3140969" cy="32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Đại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Cương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2649943"/>
            <a:ext cx="176784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là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sự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ngừng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lưu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thông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của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các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chất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đựng</a:t>
            </a:r>
            <a:r>
              <a:rPr lang="en-US" sz="2600" dirty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trong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lòng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Sự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ngừng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lưu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thông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này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có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thể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do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một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nguyên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nhân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cơ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học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làm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=&gt;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cơ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học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Sự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ngừng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lưu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thông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này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có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thể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do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mất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nhu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động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trong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khi</a:t>
            </a:r>
            <a:r>
              <a:rPr lang="en-US" sz="2600" dirty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lòng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vẫn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thông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suốt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=&gt;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cơ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năng</a:t>
            </a:r>
            <a:endParaRPr lang="en-US" sz="2600" dirty="0" smtClean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Bài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này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tụi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em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sẽ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trình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bày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về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TẮC RUỘT CƠ HỌC. 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X-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quang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bụng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không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sửa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soạn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Cận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&gt;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Chẩn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đoán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hình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ảnh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4049BA-0E60-41AC-B79A-247B43AA74E6}"/>
              </a:ext>
            </a:extLst>
          </p:cNvPr>
          <p:cNvSpPr txBox="1">
            <a:spLocks/>
          </p:cNvSpPr>
          <p:nvPr/>
        </p:nvSpPr>
        <p:spPr>
          <a:xfrm>
            <a:off x="381000" y="2853206"/>
            <a:ext cx="12496800" cy="4968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3384" indent="-400685">
              <a:spcBef>
                <a:spcPts val="1610"/>
              </a:spcBef>
              <a:buFont typeface="Wingdings"/>
              <a:buChar char=""/>
              <a:tabLst>
                <a:tab pos="412750" algn="l"/>
                <a:tab pos="413384" algn="l"/>
              </a:tabLst>
            </a:pPr>
            <a:r>
              <a:rPr lang="vi-VN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Dấu</a:t>
            </a:r>
            <a:r>
              <a:rPr lang="vi-VN" sz="2600" b="1" spc="-4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hiệ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u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gợi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ý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vị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trí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tắc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phân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bố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mực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nước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hơi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tương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quan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giữa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bề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rộng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mực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nước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hơi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chiều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cao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vòm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hơi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kiểu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van </a:t>
            </a:r>
            <a:r>
              <a:rPr lang="en-US" sz="2600" b="1" spc="15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b="1" spc="1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  <a:endParaRPr lang="vi-VN" sz="2600" dirty="0" smtClean="0">
              <a:solidFill>
                <a:schemeClr val="accent5">
                  <a:lumMod val="60000"/>
                  <a:lumOff val="40000"/>
                </a:schemeClr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	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-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Tương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quan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chiều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cao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bề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rộng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vòm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hơi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</a:p>
          <a:p>
            <a:pPr marL="457200" lvl="1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	+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non: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bề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rộng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lớn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hơn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chiều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cao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	+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Đại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tràng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chiều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cao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lớn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hơn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bề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rộng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  <a:cs typeface="Times New Roman" panose="02020603050405020304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	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-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Kiểu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van </a:t>
            </a:r>
            <a:r>
              <a:rPr lang="en-US" sz="2600" i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i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hỗng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tràng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rất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nhiều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van,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hết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đường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kính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ruột-cuối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hồi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tràng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nếp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van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càng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thưa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ra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thể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không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hết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đường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kính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ruột-nếp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van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đại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tràng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thưa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chỉ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chiếm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1/3-1/2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đường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kính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của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  <a:cs typeface="Times New Roman" panose="02020603050405020304" pitchFamily="18" charset="0"/>
              </a:rPr>
              <a:t>.</a:t>
            </a: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X-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quang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bụng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không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sửa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soạn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Cận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&gt;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Chẩn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đoán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hình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ảnh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0" y="8950244"/>
            <a:ext cx="1408314" cy="8978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928482"/>
              </p:ext>
            </p:extLst>
          </p:nvPr>
        </p:nvGraphicFramePr>
        <p:xfrm>
          <a:off x="1981200" y="2637488"/>
          <a:ext cx="12725403" cy="5706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1801">
                  <a:extLst>
                    <a:ext uri="{9D8B030D-6E8A-4147-A177-3AD203B41FA5}">
                      <a16:colId xmlns:a16="http://schemas.microsoft.com/office/drawing/2014/main" val="441507202"/>
                    </a:ext>
                  </a:extLst>
                </a:gridCol>
                <a:gridCol w="4241801">
                  <a:extLst>
                    <a:ext uri="{9D8B030D-6E8A-4147-A177-3AD203B41FA5}">
                      <a16:colId xmlns:a16="http://schemas.microsoft.com/office/drawing/2014/main" val="3235849012"/>
                    </a:ext>
                  </a:extLst>
                </a:gridCol>
                <a:gridCol w="4241801">
                  <a:extLst>
                    <a:ext uri="{9D8B030D-6E8A-4147-A177-3AD203B41FA5}">
                      <a16:colId xmlns:a16="http://schemas.microsoft.com/office/drawing/2014/main" val="13477422"/>
                    </a:ext>
                  </a:extLst>
                </a:gridCol>
              </a:tblGrid>
              <a:tr h="130815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>
                          <a:solidFill>
                            <a:srgbClr val="FF0000"/>
                          </a:solidFill>
                        </a:rPr>
                        <a:t>Tắc</a:t>
                      </a:r>
                      <a:r>
                        <a:rPr lang="en-GB" sz="28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GB" sz="2800" baseline="0" dirty="0" err="1" smtClean="0">
                          <a:solidFill>
                            <a:srgbClr val="FF0000"/>
                          </a:solidFill>
                        </a:rPr>
                        <a:t>ruột</a:t>
                      </a:r>
                      <a:r>
                        <a:rPr lang="en-GB" sz="2800" baseline="0" dirty="0" smtClean="0">
                          <a:solidFill>
                            <a:srgbClr val="FF0000"/>
                          </a:solidFill>
                        </a:rPr>
                        <a:t> non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>
                          <a:solidFill>
                            <a:srgbClr val="FF0000"/>
                          </a:solidFill>
                        </a:rPr>
                        <a:t>Tắc</a:t>
                      </a:r>
                      <a:r>
                        <a:rPr lang="en-GB" sz="28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GB" sz="2800" baseline="0" dirty="0" err="1" smtClean="0">
                          <a:solidFill>
                            <a:srgbClr val="FF0000"/>
                          </a:solidFill>
                        </a:rPr>
                        <a:t>đại</a:t>
                      </a:r>
                      <a:r>
                        <a:rPr lang="en-GB" sz="28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GB" sz="2800" baseline="0" dirty="0" err="1" smtClean="0">
                          <a:solidFill>
                            <a:srgbClr val="FF0000"/>
                          </a:solidFill>
                        </a:rPr>
                        <a:t>tràng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955994"/>
                  </a:ext>
                </a:extLst>
              </a:tr>
              <a:tr h="1545056"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Vị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trí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Mực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nước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hơi</a:t>
                      </a:r>
                      <a:r>
                        <a:rPr lang="en-GB" sz="2800" baseline="0" dirty="0" smtClean="0"/>
                        <a:t> ở </a:t>
                      </a:r>
                      <a:r>
                        <a:rPr lang="en-GB" sz="2800" baseline="0" dirty="0" err="1" smtClean="0"/>
                        <a:t>giữa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bụng</a:t>
                      </a:r>
                      <a:endParaRPr lang="en-GB" sz="2800" baseline="0" dirty="0" smtClean="0"/>
                    </a:p>
                    <a:p>
                      <a:r>
                        <a:rPr lang="en-GB" sz="2800" baseline="0" dirty="0" err="1" smtClean="0"/>
                        <a:t>Xếp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thành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hình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bậc</a:t>
                      </a:r>
                      <a:r>
                        <a:rPr lang="en-GB" sz="2800" baseline="0" dirty="0" smtClean="0"/>
                        <a:t> thang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Mực</a:t>
                      </a:r>
                      <a:r>
                        <a:rPr lang="en-GB" sz="2800" dirty="0" smtClean="0"/>
                        <a:t> </a:t>
                      </a:r>
                      <a:r>
                        <a:rPr lang="en-GB" sz="2800" dirty="0" err="1" smtClean="0"/>
                        <a:t>nước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theo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khung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đại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tràng</a:t>
                      </a:r>
                      <a:endParaRPr lang="en-GB" sz="2800" baseline="0" dirty="0" smtClean="0"/>
                    </a:p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466859"/>
                  </a:ext>
                </a:extLst>
              </a:tr>
              <a:tr h="130815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Quai </a:t>
                      </a:r>
                      <a:r>
                        <a:rPr lang="en-GB" sz="2800" dirty="0" err="1" smtClean="0"/>
                        <a:t>ruột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Rộng</a:t>
                      </a:r>
                      <a:r>
                        <a:rPr lang="en-GB" sz="2800" baseline="0" dirty="0" smtClean="0"/>
                        <a:t> &gt; Cao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Cao &gt; </a:t>
                      </a:r>
                      <a:r>
                        <a:rPr lang="en-GB" sz="2800" dirty="0" err="1" smtClean="0"/>
                        <a:t>Rộng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680537"/>
                  </a:ext>
                </a:extLst>
              </a:tr>
              <a:tr h="1545056"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Niêm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mạc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Nếp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niêm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mạc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nằm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gần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nhau,đi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hết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đường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kính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của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ruột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Nếp</a:t>
                      </a:r>
                      <a:r>
                        <a:rPr lang="en-GB" sz="2800" dirty="0" smtClean="0"/>
                        <a:t> </a:t>
                      </a:r>
                      <a:r>
                        <a:rPr lang="en-GB" sz="2800" dirty="0" err="1" smtClean="0"/>
                        <a:t>niêm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mạc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nằm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xa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nhau</a:t>
                      </a:r>
                      <a:r>
                        <a:rPr lang="en-GB" sz="2800" baseline="0" dirty="0" smtClean="0"/>
                        <a:t>, </a:t>
                      </a:r>
                      <a:r>
                        <a:rPr lang="en-GB" sz="2800" baseline="0" dirty="0" err="1" smtClean="0"/>
                        <a:t>không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đi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hết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đường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kính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của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aseline="0" dirty="0" err="1" smtClean="0"/>
                        <a:t>ruột</a:t>
                      </a:r>
                      <a:r>
                        <a:rPr lang="en-GB" sz="2800" baseline="0" dirty="0" smtClean="0"/>
                        <a:t> (1/2-1/3) 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401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194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X-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quang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bụng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không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sửa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soạn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Cận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&gt;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Chẩn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đoán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hình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ảnh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058400" y="8558920"/>
            <a:ext cx="1408314" cy="89780"/>
          </a:xfrm>
          <a:prstGeom prst="rect">
            <a:avLst/>
          </a:prstGeom>
        </p:spPr>
      </p:pic>
      <p:pic>
        <p:nvPicPr>
          <p:cNvPr id="9" name="object 4">
            <a:extLst>
              <a:ext uri="{FF2B5EF4-FFF2-40B4-BE49-F238E27FC236}">
                <a16:creationId xmlns:a16="http://schemas.microsoft.com/office/drawing/2014/main" id="{630B4D4D-156F-4BE2-B2AC-B94C99DB3F6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3500" y="2689222"/>
            <a:ext cx="5067300" cy="59594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2460DC-BB93-4F74-A052-8CE66164BECA}"/>
              </a:ext>
            </a:extLst>
          </p:cNvPr>
          <p:cNvSpPr txBox="1"/>
          <p:nvPr/>
        </p:nvSpPr>
        <p:spPr>
          <a:xfrm>
            <a:off x="7702924" y="2957248"/>
            <a:ext cx="975584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26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non: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nhiều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quai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dãn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không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còn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hơi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trong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đại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tràng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;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nếp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van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dày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đặc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và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hết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đường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kính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trông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giống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như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hình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đèn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xếp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;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chiều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ngang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vòm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hơi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lớn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hơn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bề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cao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  <a:p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  <p:pic>
        <p:nvPicPr>
          <p:cNvPr id="13" name="object 5">
            <a:extLst>
              <a:ext uri="{FF2B5EF4-FFF2-40B4-BE49-F238E27FC236}">
                <a16:creationId xmlns:a16="http://schemas.microsoft.com/office/drawing/2014/main" id="{EAB62A52-47D5-4239-B7A6-1DF180BC9DC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10800" y="5095095"/>
            <a:ext cx="3657600" cy="18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62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X-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quang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bụng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không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sửa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soạn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Cận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&gt;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Chẩn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đoán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hình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ảnh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439400" y="8863720"/>
            <a:ext cx="1408314" cy="89780"/>
          </a:xfrm>
          <a:prstGeom prst="rect">
            <a:avLst/>
          </a:prstGeom>
        </p:spPr>
      </p:pic>
      <p:pic>
        <p:nvPicPr>
          <p:cNvPr id="9" name="object 3">
            <a:extLst>
              <a:ext uri="{FF2B5EF4-FFF2-40B4-BE49-F238E27FC236}">
                <a16:creationId xmlns:a16="http://schemas.microsoft.com/office/drawing/2014/main" id="{4A771595-4055-4F73-98FD-73A7E54CC53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3050" y="2677950"/>
            <a:ext cx="4767468" cy="62642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4B71B8-9722-4267-9527-588471DF3344}"/>
              </a:ext>
            </a:extLst>
          </p:cNvPr>
          <p:cNvSpPr txBox="1"/>
          <p:nvPr/>
        </p:nvSpPr>
        <p:spPr>
          <a:xfrm>
            <a:off x="8520314" y="4000500"/>
            <a:ext cx="75578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26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non </a:t>
            </a:r>
            <a:r>
              <a:rPr lang="en-US" sz="26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đoạn</a:t>
            </a:r>
            <a:r>
              <a:rPr lang="en-US" sz="26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thấp</a:t>
            </a:r>
            <a:r>
              <a:rPr lang="en-US" sz="26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: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mực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nước-hơi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xếp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hình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bậc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thang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theo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chiều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từ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trên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xuống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dưới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từ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trái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sang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phải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3543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X-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quang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bụng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không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sửa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soạn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Cận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&gt;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Chẩn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đoán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hình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ảnh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965227" y="8558920"/>
            <a:ext cx="1408314" cy="89780"/>
          </a:xfrm>
          <a:prstGeom prst="rect">
            <a:avLst/>
          </a:prstGeom>
        </p:spPr>
      </p:pic>
      <p:pic>
        <p:nvPicPr>
          <p:cNvPr id="9" name="object 3">
            <a:extLst>
              <a:ext uri="{FF2B5EF4-FFF2-40B4-BE49-F238E27FC236}">
                <a16:creationId xmlns:a16="http://schemas.microsoft.com/office/drawing/2014/main" id="{BCB016D6-ED43-430C-A00D-634F977361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3050" y="2689222"/>
            <a:ext cx="4324350" cy="59594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726CBE-7102-4445-BE69-96AF730C5ED8}"/>
              </a:ext>
            </a:extLst>
          </p:cNvPr>
          <p:cNvSpPr txBox="1"/>
          <p:nvPr/>
        </p:nvSpPr>
        <p:spPr>
          <a:xfrm>
            <a:off x="7410450" y="4058218"/>
            <a:ext cx="94297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26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đại</a:t>
            </a:r>
            <a:r>
              <a:rPr lang="en-US" sz="26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tràng</a:t>
            </a:r>
            <a:r>
              <a:rPr lang="en-US" sz="26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: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mực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nước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hơi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phân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bố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dọc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khung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đại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tràng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chiều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cao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mực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nước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hơi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lớn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hơn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chiều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rộng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các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nếp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van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thưa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hơn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và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chỉ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đến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½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đường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kính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 Van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hồi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manh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tràng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còn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hiệu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lực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: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non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chưa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chướng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hơi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914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X-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quang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bụng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không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sửa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soạn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Cận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&gt;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Chẩn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đoán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hình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ảnh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468986" y="9466660"/>
            <a:ext cx="1408314" cy="89780"/>
          </a:xfrm>
          <a:prstGeom prst="rect">
            <a:avLst/>
          </a:prstGeom>
        </p:spPr>
      </p:pic>
      <p:pic>
        <p:nvPicPr>
          <p:cNvPr id="9" name="object 2">
            <a:extLst>
              <a:ext uri="{FF2B5EF4-FFF2-40B4-BE49-F238E27FC236}">
                <a16:creationId xmlns:a16="http://schemas.microsoft.com/office/drawing/2014/main" id="{6D3FB70E-5A9F-4B81-8503-7B0ADF277E9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14574" y="2704911"/>
            <a:ext cx="4314825" cy="5782557"/>
          </a:xfrm>
          <a:prstGeom prst="rect">
            <a:avLst/>
          </a:prstGeom>
        </p:spPr>
      </p:pic>
      <p:pic>
        <p:nvPicPr>
          <p:cNvPr id="12" name="object 3">
            <a:extLst>
              <a:ext uri="{FF2B5EF4-FFF2-40B4-BE49-F238E27FC236}">
                <a16:creationId xmlns:a16="http://schemas.microsoft.com/office/drawing/2014/main" id="{93B5624D-8A27-4EC4-966C-F15318D75A6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37285" y="2704910"/>
            <a:ext cx="7559916" cy="5782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3C3DA0-B880-494E-8D48-F9DDBC7C2DFA}"/>
              </a:ext>
            </a:extLst>
          </p:cNvPr>
          <p:cNvSpPr txBox="1"/>
          <p:nvPr/>
        </p:nvSpPr>
        <p:spPr>
          <a:xfrm>
            <a:off x="4800600" y="8842057"/>
            <a:ext cx="7543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Hình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hạt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cà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phê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trong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xoắn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đại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tràng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sigma</a:t>
            </a:r>
          </a:p>
        </p:txBody>
      </p:sp>
    </p:spTree>
    <p:extLst>
      <p:ext uri="{BB962C8B-B14F-4D97-AF65-F5344CB8AC3E}">
        <p14:creationId xmlns:p14="http://schemas.microsoft.com/office/powerpoint/2010/main" val="4171540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X-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quang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bụng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không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sửa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soạn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Cận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&gt;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Chẩn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đoán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hình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ảnh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525000" y="9715500"/>
            <a:ext cx="1408314" cy="89780"/>
          </a:xfrm>
          <a:prstGeom prst="rect">
            <a:avLst/>
          </a:prstGeom>
        </p:spPr>
      </p:pic>
      <p:pic>
        <p:nvPicPr>
          <p:cNvPr id="9" name="object 2">
            <a:extLst>
              <a:ext uri="{FF2B5EF4-FFF2-40B4-BE49-F238E27FC236}">
                <a16:creationId xmlns:a16="http://schemas.microsoft.com/office/drawing/2014/main" id="{ED956D79-5104-42D6-8DA5-5482879228A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90800" y="2919148"/>
            <a:ext cx="3581400" cy="5500952"/>
          </a:xfrm>
          <a:prstGeom prst="rect">
            <a:avLst/>
          </a:prstGeom>
        </p:spPr>
      </p:pic>
      <p:pic>
        <p:nvPicPr>
          <p:cNvPr id="12" name="object 3">
            <a:extLst>
              <a:ext uri="{FF2B5EF4-FFF2-40B4-BE49-F238E27FC236}">
                <a16:creationId xmlns:a16="http://schemas.microsoft.com/office/drawing/2014/main" id="{15616681-0989-4016-A6A0-FFCDE8B00D5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05800" y="2919148"/>
            <a:ext cx="6552514" cy="55009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3C3DA0-B880-494E-8D48-F9DDBC7C2DFA}"/>
              </a:ext>
            </a:extLst>
          </p:cNvPr>
          <p:cNvSpPr txBox="1"/>
          <p:nvPr/>
        </p:nvSpPr>
        <p:spPr>
          <a:xfrm>
            <a:off x="5753100" y="8855196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Hình</a:t>
            </a:r>
            <a:r>
              <a:rPr lang="en-US" sz="32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ảnh</a:t>
            </a:r>
            <a:r>
              <a:rPr lang="en-US" sz="32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lồng</a:t>
            </a:r>
            <a:r>
              <a:rPr lang="en-US" sz="32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endParaRPr lang="en-US" sz="32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8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Siêu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Âm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Cận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&gt;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Chẩn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đoán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hình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ảnh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473098" y="9639300"/>
            <a:ext cx="1408314" cy="897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2FB2A-7C26-42D1-839E-4066577B6F3B}"/>
              </a:ext>
            </a:extLst>
          </p:cNvPr>
          <p:cNvSpPr txBox="1"/>
          <p:nvPr/>
        </p:nvSpPr>
        <p:spPr>
          <a:xfrm>
            <a:off x="1066800" y="2512172"/>
            <a:ext cx="13716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Ưu</a:t>
            </a:r>
            <a:r>
              <a:rPr lang="en-US" sz="26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điểm</a:t>
            </a:r>
            <a:r>
              <a:rPr lang="en-US" sz="26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: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Dễ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có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rẻ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tiền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được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áp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dụng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phổ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biến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trong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chẩn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đoán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bụng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cấp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ngoại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khoa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trong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đó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có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;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có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thể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thực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hiện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tại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giường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cho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các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BN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nặng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khó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di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chuyển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  <a:p>
            <a:r>
              <a:rPr lang="en-US" sz="28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Dấu</a:t>
            </a:r>
            <a:r>
              <a:rPr lang="en-US" sz="2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hiệu</a:t>
            </a:r>
            <a:r>
              <a:rPr lang="en-US" sz="2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siêu</a:t>
            </a:r>
            <a:r>
              <a:rPr lang="en-US" sz="2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âm</a:t>
            </a:r>
            <a:r>
              <a:rPr lang="en-US" sz="2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của</a:t>
            </a:r>
            <a:r>
              <a:rPr lang="en-US" sz="2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2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cơ</a:t>
            </a:r>
            <a:r>
              <a:rPr lang="en-US" sz="2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học</a:t>
            </a:r>
            <a:r>
              <a:rPr lang="en-US" sz="2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là</a:t>
            </a:r>
            <a:r>
              <a:rPr lang="en-US" sz="2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:</a:t>
            </a:r>
          </a:p>
          <a:p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	-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dãn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nằm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kế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xẹp</a:t>
            </a: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	-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trên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chỗ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tăng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nhu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động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thể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hiện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bằng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dấu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hiệu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máy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giặt</a:t>
            </a: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  <p:grpSp>
        <p:nvGrpSpPr>
          <p:cNvPr id="12" name="object 5">
            <a:extLst>
              <a:ext uri="{FF2B5EF4-FFF2-40B4-BE49-F238E27FC236}">
                <a16:creationId xmlns:a16="http://schemas.microsoft.com/office/drawing/2014/main" id="{3EC016EE-0620-49EF-96F1-8DD620DEDE4E}"/>
              </a:ext>
            </a:extLst>
          </p:cNvPr>
          <p:cNvGrpSpPr/>
          <p:nvPr/>
        </p:nvGrpSpPr>
        <p:grpSpPr>
          <a:xfrm>
            <a:off x="2052675" y="5575061"/>
            <a:ext cx="1671638" cy="2012344"/>
            <a:chOff x="1895855" y="4797546"/>
            <a:chExt cx="1237615" cy="1332230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FAE69243-C698-449C-8A3C-B295F0A2FD4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5855" y="4797546"/>
              <a:ext cx="1237488" cy="1200911"/>
            </a:xfrm>
            <a:prstGeom prst="rect">
              <a:avLst/>
            </a:prstGeom>
          </p:spPr>
        </p:pic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1D880127-FA19-4610-AC09-63F93871D63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5855" y="5998458"/>
              <a:ext cx="1237488" cy="121920"/>
            </a:xfrm>
            <a:prstGeom prst="rect">
              <a:avLst/>
            </a:prstGeom>
          </p:spPr>
        </p:pic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9D9E75BA-308C-4725-8D55-BBC437641E88}"/>
                </a:ext>
              </a:extLst>
            </p:cNvPr>
            <p:cNvSpPr/>
            <p:nvPr/>
          </p:nvSpPr>
          <p:spPr>
            <a:xfrm>
              <a:off x="1895855" y="6123426"/>
              <a:ext cx="1237615" cy="6350"/>
            </a:xfrm>
            <a:custGeom>
              <a:avLst/>
              <a:gdLst/>
              <a:ahLst/>
              <a:cxnLst/>
              <a:rect l="l" t="t" r="r" b="b"/>
              <a:pathLst>
                <a:path w="1237614" h="6350">
                  <a:moveTo>
                    <a:pt x="0" y="0"/>
                  </a:moveTo>
                  <a:lnTo>
                    <a:pt x="1237488" y="0"/>
                  </a:lnTo>
                </a:path>
                <a:path w="1237614" h="6350">
                  <a:moveTo>
                    <a:pt x="0" y="6095"/>
                  </a:moveTo>
                  <a:lnTo>
                    <a:pt x="1237488" y="6095"/>
                  </a:lnTo>
                </a:path>
              </a:pathLst>
            </a:custGeom>
            <a:ln w="6096">
              <a:solidFill>
                <a:srgbClr val="FEFEFE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pic>
        <p:nvPicPr>
          <p:cNvPr id="16" name="object 4">
            <a:extLst>
              <a:ext uri="{FF2B5EF4-FFF2-40B4-BE49-F238E27FC236}">
                <a16:creationId xmlns:a16="http://schemas.microsoft.com/office/drawing/2014/main" id="{A3146609-6C71-4E9E-8AFA-0826FD89CCA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34000" y="4812880"/>
            <a:ext cx="4572000" cy="42168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6DAD9D-9252-4F28-8870-921E7B816A1D}"/>
              </a:ext>
            </a:extLst>
          </p:cNvPr>
          <p:cNvSpPr txBox="1"/>
          <p:nvPr/>
        </p:nvSpPr>
        <p:spPr>
          <a:xfrm>
            <a:off x="10908306" y="5640930"/>
            <a:ext cx="48650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Hình</a:t>
            </a:r>
            <a:r>
              <a:rPr lang="en-US" sz="26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ảnh</a:t>
            </a:r>
            <a:r>
              <a:rPr lang="en-US" sz="26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lồng</a:t>
            </a:r>
            <a:r>
              <a:rPr lang="en-US" sz="26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trên</a:t>
            </a:r>
            <a:r>
              <a:rPr lang="en-US" sz="26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siêu</a:t>
            </a:r>
            <a:r>
              <a:rPr lang="en-US" sz="26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âm</a:t>
            </a:r>
            <a:r>
              <a:rPr lang="en-US" sz="26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: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hình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bia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cắt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ngang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đầu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lồng</a:t>
            </a: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2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Ct scan 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Cận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&gt;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Chẩn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đoán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hình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ảnh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525000" y="8720605"/>
            <a:ext cx="1408314" cy="897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915D5B-F195-4428-8B87-5DF8A0B2ED06}"/>
              </a:ext>
            </a:extLst>
          </p:cNvPr>
          <p:cNvSpPr txBox="1"/>
          <p:nvPr/>
        </p:nvSpPr>
        <p:spPr>
          <a:xfrm>
            <a:off x="990600" y="2500735"/>
            <a:ext cx="1466682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Lâm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sàng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và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Xquang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bụng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không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sửa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soạn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không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giúp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chẩn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đoán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xác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định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=&gt;CT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có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độ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nhạy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và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độ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đặc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hiệu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cao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(&gt;90%)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trong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:</a:t>
            </a:r>
          </a:p>
          <a:p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	-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Chẩn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đoán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xác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định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hoàn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toàn</a:t>
            </a: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	-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Xác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định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vị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trí</a:t>
            </a: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	-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Xác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định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nguyên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nhân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r>
              <a:rPr lang="en-US" sz="2600" i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Trong</a:t>
            </a:r>
            <a:r>
              <a:rPr lang="en-US" sz="2600" i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i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hầu</a:t>
            </a:r>
            <a:r>
              <a:rPr lang="en-US" sz="2600" i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i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hết</a:t>
            </a:r>
            <a:r>
              <a:rPr lang="en-US" sz="2600" i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i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các</a:t>
            </a:r>
            <a:r>
              <a:rPr lang="en-US" sz="2600" i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i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trường</a:t>
            </a:r>
            <a:r>
              <a:rPr lang="en-US" sz="2600" i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i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hợp</a:t>
            </a:r>
            <a:r>
              <a:rPr lang="en-US" sz="2600" i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  <a:p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r>
              <a:rPr 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Các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dấu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hiệu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trên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 CT </a:t>
            </a:r>
            <a:r>
              <a:rPr 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của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là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 panose="020B0604020202020204" charset="0"/>
                <a:ea typeface="Noto Sans" panose="020B0604020202020204" charset="0"/>
              </a:rPr>
              <a:t>:</a:t>
            </a:r>
          </a:p>
          <a:p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	-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dãn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nằm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kế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xẹp</a:t>
            </a: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	-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Thấy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được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vùng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chuyển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tiếp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từ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dãn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qua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xẹp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Dấu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hiệu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tại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vùng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chuyển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tiếp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giúp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chẩn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đoán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nguyên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nhân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</a:p>
          <a:p>
            <a:r>
              <a:rPr lang="en-US" sz="2600" i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=&gt;</a:t>
            </a:r>
            <a:r>
              <a:rPr lang="en-US" sz="2600" i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Là</a:t>
            </a:r>
            <a:r>
              <a:rPr lang="en-US" sz="2600" i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i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ưu</a:t>
            </a:r>
            <a:r>
              <a:rPr lang="en-US" sz="2600" i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i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điểm</a:t>
            </a:r>
            <a:r>
              <a:rPr lang="en-US" sz="2600" i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i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của</a:t>
            </a:r>
            <a:r>
              <a:rPr lang="en-US" sz="2600" i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CT </a:t>
            </a:r>
            <a:r>
              <a:rPr lang="en-US" sz="2600" i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mà</a:t>
            </a:r>
            <a:r>
              <a:rPr lang="en-US" sz="2600" i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i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Xquang</a:t>
            </a:r>
            <a:r>
              <a:rPr lang="en-US" sz="2600" i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i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bụng</a:t>
            </a:r>
            <a:r>
              <a:rPr lang="en-US" sz="2600" i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i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không</a:t>
            </a:r>
            <a:r>
              <a:rPr lang="en-US" sz="2600" i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i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sửa</a:t>
            </a:r>
            <a:r>
              <a:rPr lang="en-US" sz="2600" i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i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soạn</a:t>
            </a:r>
            <a:r>
              <a:rPr lang="en-US" sz="2600" i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i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không</a:t>
            </a:r>
            <a:r>
              <a:rPr lang="en-US" sz="2600" i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i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có</a:t>
            </a:r>
            <a:r>
              <a:rPr lang="en-US" sz="2600" i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i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được</a:t>
            </a:r>
            <a:r>
              <a:rPr lang="en-US" sz="2600" i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6072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Ct scan 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Cận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&gt;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Chẩn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đoán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hình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ảnh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753600" y="8630825"/>
            <a:ext cx="1408314" cy="89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E4010-593F-4EE5-B2C4-C6259FAB15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33552"/>
            <a:ext cx="7315200" cy="5887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2F518D-02B2-4DD7-BA5D-2E5BAE2A64FA}"/>
              </a:ext>
            </a:extLst>
          </p:cNvPr>
          <p:cNvSpPr txBox="1"/>
          <p:nvPr/>
        </p:nvSpPr>
        <p:spPr>
          <a:xfrm>
            <a:off x="10744200" y="3191755"/>
            <a:ext cx="67818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Hình</a:t>
            </a:r>
            <a:r>
              <a:rPr lang="en-US" sz="30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ảnh</a:t>
            </a:r>
            <a:r>
              <a:rPr lang="en-US" sz="30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CT </a:t>
            </a:r>
            <a:r>
              <a:rPr lang="en-US" sz="30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của</a:t>
            </a:r>
            <a:r>
              <a:rPr lang="en-US" sz="30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30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3000" b="1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: </a:t>
            </a:r>
          </a:p>
          <a:p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Trái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: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non do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bã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thức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ăn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với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dãn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 (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mũi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tên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dài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),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nằm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kế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xẹp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(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mũi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tên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ngắn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)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và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khối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bã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trong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long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(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đầu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mũi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tên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),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còn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có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khối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bã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lớn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trong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lòng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dạ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dày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  <a:p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Phải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: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đại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tràng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góc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gan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do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ung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thư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với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manh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tràng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và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đại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tràng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lên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dãn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khối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u (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mũi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tên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), van HMT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không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còn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đóng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kín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7193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Phân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loại</a:t>
            </a:r>
            <a:r>
              <a:rPr lang="en-GB" sz="60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theo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cơ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chế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tắc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3140969" cy="32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Phân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Loại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2649943"/>
            <a:ext cx="17678400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đơn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thuần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là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loại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mà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trong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đó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lòng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bị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ở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một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điểm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,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mạch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máu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mạc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treo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không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bị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ảnh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hưởng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thắt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nghẹt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là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mà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trong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đó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lòng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bị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ở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một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hay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hai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điểm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,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mạch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máu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mạc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treo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bị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ảnh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hưởng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quai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kín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là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loại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mà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trong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đó</a:t>
            </a:r>
            <a:r>
              <a:rPr lang="en-US" sz="2600" dirty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lòng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bị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ở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hai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điểm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,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mạch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máu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mạc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treo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có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hoặc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không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bị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ảnh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hưởng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44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Ct scan 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Cận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&gt;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Chẩn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đoán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hình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ảnh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525000" y="8720605"/>
            <a:ext cx="1408314" cy="89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FAB2C1-A5AC-4D82-A703-7D63A1C86D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60391"/>
            <a:ext cx="5779530" cy="60121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5E583A-182D-4A64-B0FD-50E93FBDCB33}"/>
              </a:ext>
            </a:extLst>
          </p:cNvPr>
          <p:cNvSpPr txBox="1"/>
          <p:nvPr/>
        </p:nvSpPr>
        <p:spPr>
          <a:xfrm>
            <a:off x="8895229" y="4172399"/>
            <a:ext cx="63286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Hình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ảnh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non do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dây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thắt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: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quai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non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hình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chữ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C,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thành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dày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bắt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cản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quang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kém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2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Ct scan 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Cận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&gt;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Chẩn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đoán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hình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ảnh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525000" y="8720605"/>
            <a:ext cx="1408314" cy="89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20FD0F-D83E-46FF-8B6F-EDED34638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4505" y="2853206"/>
            <a:ext cx="4511091" cy="52620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883884-B72D-444D-859E-2487EA484B09}"/>
              </a:ext>
            </a:extLst>
          </p:cNvPr>
          <p:cNvSpPr txBox="1"/>
          <p:nvPr/>
        </p:nvSpPr>
        <p:spPr>
          <a:xfrm>
            <a:off x="7467600" y="4162769"/>
            <a:ext cx="77724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đoạn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hồi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tràng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do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dính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  <a:p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(S):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đoạn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trên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chỗ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dính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dãn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to+đầy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dịch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Mũi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tên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: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đoạn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hồi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tràng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dưới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chỗ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hẹp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hoàn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toàn</a:t>
            </a: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Chú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ý: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không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thấy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u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chèn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ép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từ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bên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ngoài</a:t>
            </a:r>
            <a:r>
              <a:rPr lang="en-US" sz="26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301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Các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Xét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Nghiệm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Cận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Lâm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Sàng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Khác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Cận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Lâm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Sàng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525000" y="8720605"/>
            <a:ext cx="1408314" cy="8978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2D9DB3A-6F49-4AB1-89B8-A778CE6DDFFD}"/>
              </a:ext>
            </a:extLst>
          </p:cNvPr>
          <p:cNvSpPr txBox="1">
            <a:spLocks/>
          </p:cNvSpPr>
          <p:nvPr/>
        </p:nvSpPr>
        <p:spPr>
          <a:xfrm>
            <a:off x="1543050" y="3198842"/>
            <a:ext cx="10515600" cy="529745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XN </a:t>
            </a:r>
            <a:r>
              <a:rPr lang="en-US" sz="36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máu</a:t>
            </a:r>
            <a:r>
              <a:rPr lang="en-US" sz="36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:</a:t>
            </a:r>
          </a:p>
          <a:p>
            <a:pPr lvl="1"/>
            <a:r>
              <a:rPr lang="en-US" sz="3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Hct</a:t>
            </a:r>
            <a:endParaRPr lang="en-US" sz="3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pPr lvl="1"/>
            <a:r>
              <a:rPr lang="en-US" sz="3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Số</a:t>
            </a:r>
            <a:r>
              <a:rPr lang="en-US" sz="3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lượng</a:t>
            </a:r>
            <a:r>
              <a:rPr lang="en-US" sz="3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bạch</a:t>
            </a:r>
            <a:r>
              <a:rPr lang="en-US" sz="3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cầu</a:t>
            </a:r>
            <a:endParaRPr lang="en-US" sz="3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pPr lvl="1"/>
            <a:r>
              <a:rPr lang="en-US" sz="3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Ure</a:t>
            </a:r>
            <a:r>
              <a:rPr lang="en-US" sz="3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Creatinine/</a:t>
            </a:r>
            <a:r>
              <a:rPr lang="en-US" sz="3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máu</a:t>
            </a:r>
            <a:endParaRPr lang="en-US" sz="3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pPr lvl="1"/>
            <a:r>
              <a:rPr lang="en-US" sz="3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Ion </a:t>
            </a:r>
            <a:r>
              <a:rPr lang="en-US" sz="3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đồ</a:t>
            </a:r>
            <a:r>
              <a:rPr lang="en-US" sz="3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dự</a:t>
            </a:r>
            <a:r>
              <a:rPr lang="en-US" sz="3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trữ</a:t>
            </a:r>
            <a:r>
              <a:rPr lang="en-US" sz="3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kiềm</a:t>
            </a:r>
            <a:endParaRPr lang="en-US" sz="3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pPr lvl="1"/>
            <a:endParaRPr lang="en-US" sz="3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pPr marL="457200" lvl="1" indent="0">
              <a:buFont typeface="Arial" pitchFamily="34" charset="0"/>
              <a:buNone/>
            </a:pPr>
            <a:r>
              <a:rPr lang="en-US" sz="3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Xquang</a:t>
            </a:r>
            <a:r>
              <a:rPr lang="en-US" sz="3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phổi</a:t>
            </a:r>
            <a:endParaRPr lang="en-US" sz="3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pPr marL="457200" lvl="1" indent="0">
              <a:buFont typeface="Arial" pitchFamily="34" charset="0"/>
              <a:buNone/>
            </a:pPr>
            <a:r>
              <a:rPr lang="en-US" sz="3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ECG</a:t>
            </a:r>
            <a:endParaRPr lang="en-US" sz="3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8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80468" y="-1784809"/>
            <a:ext cx="9269926" cy="12839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14800" y="9260471"/>
            <a:ext cx="12192001" cy="5539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0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Lưu</a:t>
            </a:r>
            <a:r>
              <a:rPr lang="en-US" sz="3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0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đồ</a:t>
            </a:r>
            <a:r>
              <a:rPr lang="en-US" sz="3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0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tiếp</a:t>
            </a:r>
            <a:r>
              <a:rPr lang="en-US" sz="3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0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cận</a:t>
            </a:r>
            <a:r>
              <a:rPr lang="en-US" sz="3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0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chẩn</a:t>
            </a:r>
            <a:r>
              <a:rPr lang="en-US" sz="3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0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đoán</a:t>
            </a:r>
            <a:r>
              <a:rPr lang="en-US" sz="3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0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sz="3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0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xữ</a:t>
            </a:r>
            <a:r>
              <a:rPr lang="en-US" sz="3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0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trí</a:t>
            </a:r>
            <a:r>
              <a:rPr lang="en-US" sz="3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0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tắc</a:t>
            </a:r>
            <a:r>
              <a:rPr lang="en-US" sz="3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0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ruột</a:t>
            </a:r>
            <a:r>
              <a:rPr lang="en-US" sz="3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0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cơ</a:t>
            </a:r>
            <a:r>
              <a:rPr lang="en-US" sz="3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0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học</a:t>
            </a:r>
            <a:r>
              <a:rPr lang="en-US" sz="3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3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285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Phân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biệt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tắc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ruột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và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liệt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ruột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Chẩn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đoán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B9DB310-AC08-43EB-8F36-C2F7F75A2D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323349"/>
              </p:ext>
            </p:extLst>
          </p:nvPr>
        </p:nvGraphicFramePr>
        <p:xfrm>
          <a:off x="1371600" y="2673534"/>
          <a:ext cx="15240000" cy="7270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055">
                  <a:extLst>
                    <a:ext uri="{9D8B030D-6E8A-4147-A177-3AD203B41FA5}">
                      <a16:colId xmlns:a16="http://schemas.microsoft.com/office/drawing/2014/main" val="3106624603"/>
                    </a:ext>
                  </a:extLst>
                </a:gridCol>
                <a:gridCol w="5806547">
                  <a:extLst>
                    <a:ext uri="{9D8B030D-6E8A-4147-A177-3AD203B41FA5}">
                      <a16:colId xmlns:a16="http://schemas.microsoft.com/office/drawing/2014/main" val="3369244316"/>
                    </a:ext>
                  </a:extLst>
                </a:gridCol>
                <a:gridCol w="6585398">
                  <a:extLst>
                    <a:ext uri="{9D8B030D-6E8A-4147-A177-3AD203B41FA5}">
                      <a16:colId xmlns:a16="http://schemas.microsoft.com/office/drawing/2014/main" val="1441330054"/>
                    </a:ext>
                  </a:extLst>
                </a:gridCol>
              </a:tblGrid>
              <a:tr h="497984"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err="1">
                          <a:solidFill>
                            <a:srgbClr val="FF0000"/>
                          </a:solidFill>
                        </a:rPr>
                        <a:t>Tắc</a:t>
                      </a:r>
                      <a:r>
                        <a:rPr lang="en-US" sz="26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600" dirty="0" err="1">
                          <a:solidFill>
                            <a:srgbClr val="FF0000"/>
                          </a:solidFill>
                        </a:rPr>
                        <a:t>ruột</a:t>
                      </a:r>
                      <a:r>
                        <a:rPr lang="en-US" sz="26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600" dirty="0" err="1">
                          <a:solidFill>
                            <a:srgbClr val="FF0000"/>
                          </a:solidFill>
                        </a:rPr>
                        <a:t>cơ</a:t>
                      </a:r>
                      <a:r>
                        <a:rPr lang="en-US" sz="26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600" dirty="0" err="1">
                          <a:solidFill>
                            <a:srgbClr val="FF0000"/>
                          </a:solidFill>
                        </a:rPr>
                        <a:t>học</a:t>
                      </a:r>
                      <a:endParaRPr lang="en-US" sz="2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err="1">
                          <a:solidFill>
                            <a:srgbClr val="FF0000"/>
                          </a:solidFill>
                        </a:rPr>
                        <a:t>Liệt</a:t>
                      </a:r>
                      <a:r>
                        <a:rPr lang="en-US" sz="26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600" dirty="0" err="1">
                          <a:solidFill>
                            <a:srgbClr val="FF0000"/>
                          </a:solidFill>
                        </a:rPr>
                        <a:t>ruột</a:t>
                      </a:r>
                      <a:endParaRPr lang="en-US" sz="2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047824"/>
                  </a:ext>
                </a:extLst>
              </a:tr>
              <a:tr h="2489920">
                <a:tc>
                  <a:txBody>
                    <a:bodyPr/>
                    <a:lstStyle/>
                    <a:p>
                      <a:r>
                        <a:rPr lang="en-US" sz="2600" dirty="0" err="1"/>
                        <a:t>Lâm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sàng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err="1"/>
                        <a:t>Đau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bụng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quặn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cơn</a:t>
                      </a:r>
                      <a:endParaRPr lang="en-US" sz="2600" dirty="0"/>
                    </a:p>
                    <a:p>
                      <a:r>
                        <a:rPr lang="en-US" sz="2600" dirty="0" err="1" smtClean="0"/>
                        <a:t>Tiếng</a:t>
                      </a:r>
                      <a:r>
                        <a:rPr lang="en-US" sz="2600" dirty="0" smtClean="0"/>
                        <a:t> </a:t>
                      </a:r>
                      <a:r>
                        <a:rPr lang="en-US" sz="2600" dirty="0" err="1"/>
                        <a:t>ruột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tăng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âm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sắc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và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cường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độ</a:t>
                      </a:r>
                      <a:endParaRPr lang="en-US" sz="2600" dirty="0"/>
                    </a:p>
                    <a:p>
                      <a:r>
                        <a:rPr lang="en-US" sz="2600" dirty="0" err="1"/>
                        <a:t>Dấu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hiệu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rắn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bò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err="1"/>
                        <a:t>Đau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âm</a:t>
                      </a:r>
                      <a:r>
                        <a:rPr lang="en-US" sz="2600" dirty="0"/>
                        <a:t> ỉ </a:t>
                      </a:r>
                      <a:r>
                        <a:rPr lang="en-US" sz="2600" dirty="0" err="1"/>
                        <a:t>kiểu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căng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tức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bụng</a:t>
                      </a:r>
                      <a:endParaRPr lang="en-US" sz="2600" dirty="0"/>
                    </a:p>
                    <a:p>
                      <a:r>
                        <a:rPr lang="en-US" sz="2600" dirty="0" err="1"/>
                        <a:t>Tiếng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ruột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giảm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hoặc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mất</a:t>
                      </a:r>
                      <a:endParaRPr lang="en-US" sz="2600" dirty="0"/>
                    </a:p>
                    <a:p>
                      <a:r>
                        <a:rPr lang="en-US" sz="2600" dirty="0" err="1"/>
                        <a:t>Bệnh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cảnh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lâm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sàng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gợi</a:t>
                      </a:r>
                      <a:r>
                        <a:rPr lang="en-US" sz="2600" dirty="0"/>
                        <a:t> ý: </a:t>
                      </a:r>
                      <a:r>
                        <a:rPr lang="en-US" sz="2600" dirty="0" err="1"/>
                        <a:t>Hậu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phẫu</a:t>
                      </a:r>
                      <a:r>
                        <a:rPr lang="en-US" sz="2600" dirty="0"/>
                        <a:t>, </a:t>
                      </a:r>
                      <a:r>
                        <a:rPr lang="en-US" sz="2600" dirty="0" err="1"/>
                        <a:t>chấn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thương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cột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sống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hoặc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tụ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máu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sau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phúc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mạc</a:t>
                      </a:r>
                      <a:r>
                        <a:rPr lang="en-US" sz="2600" dirty="0"/>
                        <a:t>, </a:t>
                      </a:r>
                      <a:r>
                        <a:rPr lang="en-US" sz="2600" dirty="0" err="1"/>
                        <a:t>rối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loạn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chuyển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hóa</a:t>
                      </a:r>
                      <a:r>
                        <a:rPr lang="en-US" sz="2600" dirty="0"/>
                        <a:t>, </a:t>
                      </a:r>
                      <a:r>
                        <a:rPr lang="en-US" sz="2600" dirty="0" err="1"/>
                        <a:t>dùng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thuốc</a:t>
                      </a:r>
                      <a:r>
                        <a:rPr lang="en-US" sz="2600" dirty="0"/>
                        <a:t> an </a:t>
                      </a:r>
                      <a:r>
                        <a:rPr lang="en-US" sz="2600" dirty="0" err="1"/>
                        <a:t>thần</a:t>
                      </a:r>
                      <a:endParaRPr 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770168"/>
                  </a:ext>
                </a:extLst>
              </a:tr>
              <a:tr h="2091533">
                <a:tc>
                  <a:txBody>
                    <a:bodyPr/>
                    <a:lstStyle/>
                    <a:p>
                      <a:r>
                        <a:rPr lang="en-US" sz="2600" dirty="0" err="1"/>
                        <a:t>Xquang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bụng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không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sửa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soạn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err="1"/>
                        <a:t>Bụng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trướng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lệch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hoặc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trướng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khu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trú</a:t>
                      </a:r>
                      <a:endParaRPr lang="en-US" sz="2600" dirty="0"/>
                    </a:p>
                    <a:p>
                      <a:r>
                        <a:rPr lang="en-US" sz="2600" dirty="0" err="1"/>
                        <a:t>Mức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nước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hơi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chênh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nhau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và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thay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đổi</a:t>
                      </a:r>
                      <a:r>
                        <a:rPr lang="en-US" sz="2600" dirty="0"/>
                        <a:t> qua </a:t>
                      </a:r>
                      <a:r>
                        <a:rPr lang="en-US" sz="2600" dirty="0" err="1"/>
                        <a:t>nhiều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phim</a:t>
                      </a:r>
                      <a:endParaRPr lang="en-US" sz="2600" dirty="0"/>
                    </a:p>
                    <a:p>
                      <a:r>
                        <a:rPr lang="en-US" sz="2600" dirty="0" err="1"/>
                        <a:t>Giảm</a:t>
                      </a:r>
                      <a:r>
                        <a:rPr lang="en-US" sz="2600" dirty="0"/>
                        <a:t> hay </a:t>
                      </a:r>
                      <a:r>
                        <a:rPr lang="en-US" sz="2600" dirty="0" err="1"/>
                        <a:t>mất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hơi</a:t>
                      </a:r>
                      <a:r>
                        <a:rPr lang="en-US" sz="2600" dirty="0"/>
                        <a:t>/</a:t>
                      </a:r>
                      <a:r>
                        <a:rPr lang="en-US" sz="2600" dirty="0" err="1"/>
                        <a:t>phân</a:t>
                      </a:r>
                      <a:r>
                        <a:rPr lang="en-US" sz="2600" dirty="0"/>
                        <a:t> ở </a:t>
                      </a:r>
                      <a:r>
                        <a:rPr lang="en-US" sz="2600" dirty="0" err="1"/>
                        <a:t>đại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tràng</a:t>
                      </a:r>
                      <a:r>
                        <a:rPr lang="en-US" sz="2600" dirty="0"/>
                        <a:t> (</a:t>
                      </a:r>
                      <a:r>
                        <a:rPr lang="en-US" sz="2600" dirty="0" err="1"/>
                        <a:t>nếu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là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tắc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ruột</a:t>
                      </a:r>
                      <a:r>
                        <a:rPr lang="en-US" sz="2600" dirty="0"/>
                        <a:t> non)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err="1"/>
                        <a:t>Trướng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đều</a:t>
                      </a:r>
                      <a:r>
                        <a:rPr lang="en-US" sz="2600" dirty="0"/>
                        <a:t> ở </a:t>
                      </a:r>
                      <a:r>
                        <a:rPr lang="en-US" sz="2600" dirty="0" err="1"/>
                        <a:t>cả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dạ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dày</a:t>
                      </a:r>
                      <a:r>
                        <a:rPr lang="en-US" sz="2600" dirty="0"/>
                        <a:t>, </a:t>
                      </a:r>
                      <a:r>
                        <a:rPr lang="en-US" sz="2600" dirty="0" err="1"/>
                        <a:t>ruột</a:t>
                      </a:r>
                      <a:r>
                        <a:rPr lang="en-US" sz="2600" dirty="0"/>
                        <a:t> non </a:t>
                      </a:r>
                      <a:r>
                        <a:rPr lang="en-US" sz="2600" dirty="0" err="1"/>
                        <a:t>và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đại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tràng</a:t>
                      </a:r>
                      <a:endParaRPr lang="en-US" sz="2600" dirty="0"/>
                    </a:p>
                    <a:p>
                      <a:r>
                        <a:rPr lang="en-US" sz="2600" dirty="0" err="1"/>
                        <a:t>Có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thể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có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mức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nước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hơi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nhưng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không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chênh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nhau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và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ít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thay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đổi</a:t>
                      </a:r>
                      <a:r>
                        <a:rPr lang="en-US" sz="2600" dirty="0"/>
                        <a:t> qua </a:t>
                      </a:r>
                      <a:r>
                        <a:rPr lang="en-US" sz="2600" dirty="0" err="1"/>
                        <a:t>nhiều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phim</a:t>
                      </a:r>
                      <a:endParaRPr lang="en-US" sz="2600" dirty="0"/>
                    </a:p>
                    <a:p>
                      <a:endParaRPr 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617856"/>
                  </a:ext>
                </a:extLst>
              </a:tr>
              <a:tr h="1294758">
                <a:tc>
                  <a:txBody>
                    <a:bodyPr/>
                    <a:lstStyle/>
                    <a:p>
                      <a:r>
                        <a:rPr lang="en-US" sz="2600" dirty="0" err="1"/>
                        <a:t>Siêu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âm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bụng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err="1"/>
                        <a:t>Dấu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hiệu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máy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giặt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trong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lòng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ruột</a:t>
                      </a:r>
                      <a:endParaRPr lang="en-US" sz="2600" dirty="0"/>
                    </a:p>
                    <a:p>
                      <a:r>
                        <a:rPr lang="en-US" sz="2600" dirty="0"/>
                        <a:t>Quai </a:t>
                      </a:r>
                      <a:r>
                        <a:rPr lang="en-US" sz="2600" dirty="0" err="1"/>
                        <a:t>ruột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dãn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chứa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dịch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nằm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cạnh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quai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ruột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xẹp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err="1"/>
                        <a:t>Các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quai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ruột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chướng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hơi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lan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tỏa</a:t>
                      </a:r>
                      <a:endParaRPr lang="en-US" sz="2600" dirty="0"/>
                    </a:p>
                    <a:p>
                      <a:r>
                        <a:rPr lang="en-US" sz="2600" dirty="0" err="1"/>
                        <a:t>Dịch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bụng</a:t>
                      </a:r>
                      <a:endParaRPr lang="en-US" sz="2600" dirty="0"/>
                    </a:p>
                    <a:p>
                      <a:endParaRPr 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789543"/>
                  </a:ext>
                </a:extLst>
              </a:tr>
              <a:tr h="896371">
                <a:tc>
                  <a:txBody>
                    <a:bodyPr/>
                    <a:lstStyle/>
                    <a:p>
                      <a:r>
                        <a:rPr lang="en-US" sz="2600" dirty="0"/>
                        <a:t>CT scan  </a:t>
                      </a:r>
                      <a:r>
                        <a:rPr lang="en-US" sz="2600" dirty="0" err="1"/>
                        <a:t>bụng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chậu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err="1"/>
                        <a:t>Cần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thiết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để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chẩn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đoán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xác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định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và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chẩn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đoán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nguyên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nhân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err="1"/>
                        <a:t>Có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thể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không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cần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thiết</a:t>
                      </a:r>
                      <a:r>
                        <a:rPr lang="en-US" sz="2600" dirty="0"/>
                        <a:t> hay </a:t>
                      </a:r>
                      <a:r>
                        <a:rPr lang="en-US" sz="2600" dirty="0" err="1"/>
                        <a:t>chỉ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cần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để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loại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trừ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tắc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ruột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cơ</a:t>
                      </a:r>
                      <a:r>
                        <a:rPr lang="en-US" sz="2600" dirty="0"/>
                        <a:t> </a:t>
                      </a:r>
                      <a:r>
                        <a:rPr lang="en-US" sz="2600" dirty="0" err="1"/>
                        <a:t>học</a:t>
                      </a:r>
                      <a:endParaRPr 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57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03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Một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số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chuẩn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đoán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phân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biệt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Chẩn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đoán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phân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biệt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525000" y="8720605"/>
            <a:ext cx="1408314" cy="897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43050" y="2547193"/>
            <a:ext cx="9230962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914400" indent="-914400">
              <a:buAutoNum type="arabicPeriod"/>
            </a:pPr>
            <a:r>
              <a:rPr lang="en-US" sz="5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Thủng</a:t>
            </a:r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dạ</a:t>
            </a:r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dày</a:t>
            </a:r>
            <a:endParaRPr lang="en-US" sz="5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oto Sans" panose="020B0604020202020204" charset="0"/>
              <a:ea typeface="Noto Sans" panose="020B0604020202020204" charset="0"/>
            </a:endParaRPr>
          </a:p>
          <a:p>
            <a:pPr marL="914400" indent="-914400">
              <a:buAutoNum type="arabicPeriod"/>
            </a:pP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Viêm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tụy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cấp</a:t>
            </a:r>
            <a:endParaRPr lang="en-US" sz="540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oto Sans" panose="020B0604020202020204" charset="0"/>
              <a:ea typeface="Noto Sans" panose="020B0604020202020204" charset="0"/>
            </a:endParaRPr>
          </a:p>
          <a:p>
            <a:pPr marL="914400" indent="-914400">
              <a:buAutoNum type="arabicPeriod"/>
            </a:pPr>
            <a:r>
              <a:rPr lang="en-US" sz="5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Nhồi</a:t>
            </a:r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máu</a:t>
            </a:r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mạc</a:t>
            </a:r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treo</a:t>
            </a:r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ruột</a:t>
            </a:r>
            <a:endParaRPr lang="en-US" sz="5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oto Sans" panose="020B0604020202020204" charset="0"/>
              <a:ea typeface="Noto Sans" panose="020B0604020202020204" charset="0"/>
            </a:endParaRPr>
          </a:p>
          <a:p>
            <a:pPr marL="914400" indent="-914400">
              <a:buAutoNum type="arabicPeriod"/>
            </a:pP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Viêm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phúc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mạc</a:t>
            </a:r>
            <a:endParaRPr lang="en-US" sz="540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oto Sans" panose="020B0604020202020204" charset="0"/>
              <a:ea typeface="Noto Sans" panose="020B0604020202020204" charset="0"/>
            </a:endParaRPr>
          </a:p>
          <a:p>
            <a:pPr marL="914400" indent="-914400">
              <a:buAutoNum type="arabicPeriod"/>
            </a:pPr>
            <a:r>
              <a:rPr lang="en-US" sz="5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Liệt</a:t>
            </a:r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sau</a:t>
            </a:r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mổ</a:t>
            </a:r>
            <a:endParaRPr lang="en-US" sz="5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oto Sans" panose="020B0604020202020204" charset="0"/>
              <a:ea typeface="Noto Sans" panose="020B0604020202020204" charset="0"/>
            </a:endParaRPr>
          </a:p>
          <a:p>
            <a:pPr marL="914400" indent="-914400">
              <a:buAutoNum type="arabicPeriod"/>
            </a:pP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Giả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đại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tràng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cấp</a:t>
            </a:r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" panose="020B0604020202020204" charset="0"/>
                <a:ea typeface="Noto Sans" panose="020B0604020202020204" charset="0"/>
              </a:rPr>
              <a:t> 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oto Sans" panose="020B0604020202020204" charset="0"/>
              <a:ea typeface="No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05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819716"/>
            <a:ext cx="49530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Điều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Trị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525000" y="8720605"/>
            <a:ext cx="1408314" cy="8978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36176" y="1148909"/>
            <a:ext cx="8229600" cy="86026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Điều</a:t>
            </a:r>
            <a:r>
              <a:rPr lang="en-US" sz="30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trị</a:t>
            </a:r>
            <a:r>
              <a:rPr lang="en-US" sz="30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nội</a:t>
            </a:r>
            <a:r>
              <a:rPr lang="en-US" sz="30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b="1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khoa</a:t>
            </a:r>
            <a:r>
              <a:rPr lang="en-US" sz="3000" b="1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1.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Bù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đắp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nước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và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các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chất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điện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giải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nuôi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dưỡng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qua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đường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tĩnh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mạch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2.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Giải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áp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trên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chổ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3.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Kháng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sinh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4. Theo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dõi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đáp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ứng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điều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trị</a:t>
            </a: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 flipH="1">
            <a:off x="8839200" y="1150938"/>
            <a:ext cx="8364415" cy="8869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Điều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trị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ngoại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khoa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1.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Chỉ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định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mổ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2.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Phương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pháp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mổ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445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Điều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Trị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Nội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Khoa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Điều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Trị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525000" y="8720605"/>
            <a:ext cx="1408314" cy="8978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09600" y="2517183"/>
            <a:ext cx="4495800" cy="2971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Bù</a:t>
            </a:r>
            <a:r>
              <a:rPr lang="en-US" sz="30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nước</a:t>
            </a:r>
            <a:r>
              <a:rPr lang="en-US" sz="30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và</a:t>
            </a:r>
            <a:r>
              <a:rPr lang="en-US" sz="30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điện</a:t>
            </a:r>
            <a:r>
              <a:rPr lang="en-US" sz="30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giải</a:t>
            </a:r>
            <a:r>
              <a:rPr lang="en-US" sz="30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  <a:p>
            <a:endParaRPr lang="en-US" sz="3000" b="1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36494" y="6173492"/>
            <a:ext cx="4495800" cy="342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Dinh</a:t>
            </a:r>
            <a:r>
              <a:rPr lang="en-US" sz="30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dưỡng</a:t>
            </a:r>
            <a:endParaRPr lang="en-US" sz="3000" b="1" dirty="0" smtClean="0">
              <a:solidFill>
                <a:srgbClr val="FF0000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endParaRPr lang="en-US" sz="3000" b="1" dirty="0">
              <a:solidFill>
                <a:srgbClr val="FF0000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118847" y="2428658"/>
            <a:ext cx="13030200" cy="2971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Lâm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sàng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dấu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mất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nước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huyết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áp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lượng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nước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tiểu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lượng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dịch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mất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đo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được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qua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ông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thông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mũi-dạ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dày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ông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thông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mũi-ruột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  <a:p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Cận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lâm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sàng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: Dung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tích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hồng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cầu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điện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giải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đồ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chức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năng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thận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xquang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ctscan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Dung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dịch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truyền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Tùy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thuộc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vào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lâm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sàng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và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cận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lâm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sàng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để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quyết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định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truyền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NaCl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0,9%, Glucose 5%,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KCl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10%.</a:t>
            </a:r>
          </a:p>
          <a:p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105400" y="6150536"/>
            <a:ext cx="12420600" cy="1295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 smtClean="0">
                <a:solidFill>
                  <a:schemeClr val="bg1"/>
                </a:solidFill>
              </a:rPr>
              <a:t>Tùy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thuộc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vào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việc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bệnh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nhân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có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phải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cần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nhịn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đói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lâu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ngày</a:t>
            </a:r>
            <a:r>
              <a:rPr lang="en-US" sz="2600" dirty="0" smtClean="0">
                <a:solidFill>
                  <a:schemeClr val="bg1"/>
                </a:solidFill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</a:rPr>
              <a:t>mà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phải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chú</a:t>
            </a:r>
            <a:r>
              <a:rPr lang="en-US" sz="2600" dirty="0" smtClean="0">
                <a:solidFill>
                  <a:schemeClr val="bg1"/>
                </a:solidFill>
              </a:rPr>
              <a:t> ý </a:t>
            </a:r>
            <a:r>
              <a:rPr lang="en-US" sz="2600" dirty="0" err="1" smtClean="0">
                <a:solidFill>
                  <a:schemeClr val="bg1"/>
                </a:solidFill>
              </a:rPr>
              <a:t>nuôi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dưỡng</a:t>
            </a:r>
            <a:r>
              <a:rPr lang="en-US" sz="2600" dirty="0" smtClean="0">
                <a:solidFill>
                  <a:schemeClr val="bg1"/>
                </a:solidFill>
              </a:rPr>
              <a:t> qua </a:t>
            </a:r>
            <a:r>
              <a:rPr lang="en-US" sz="2600" dirty="0" err="1" smtClean="0">
                <a:solidFill>
                  <a:schemeClr val="bg1"/>
                </a:solidFill>
              </a:rPr>
              <a:t>đường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tĩnh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mạch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5096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Điều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Trị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Nội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Khoa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Điều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Trị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525000" y="8720605"/>
            <a:ext cx="1408314" cy="8978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09600" y="2517183"/>
            <a:ext cx="5029200" cy="2971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Giải</a:t>
            </a:r>
            <a:r>
              <a:rPr lang="en-US" sz="30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áp</a:t>
            </a:r>
            <a:r>
              <a:rPr lang="en-US" sz="30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30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trên</a:t>
            </a:r>
            <a:r>
              <a:rPr lang="en-US" sz="30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chỗ</a:t>
            </a:r>
            <a:r>
              <a:rPr lang="en-US" sz="30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30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  <a:p>
            <a:endParaRPr lang="en-US" sz="3000" b="1" dirty="0">
              <a:solidFill>
                <a:srgbClr val="FF0000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357780" y="2512172"/>
            <a:ext cx="9296400" cy="5029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Mục</a:t>
            </a:r>
            <a:r>
              <a:rPr lang="en-US" sz="28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đích</a:t>
            </a:r>
            <a:r>
              <a:rPr lang="en-US" sz="28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  <a:p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bớt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trướng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bớt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đau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đỡ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khó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thở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  <a:p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Tưới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máu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được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cải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thiện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Tránh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được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nguy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cơ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hít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sặc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chất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nôn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vào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đường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thở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r>
              <a:rPr lang="en-US" sz="28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Phương</a:t>
            </a:r>
            <a:r>
              <a:rPr lang="en-US" sz="28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pháp</a:t>
            </a:r>
            <a:r>
              <a:rPr lang="en-US" sz="28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  <a:p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Đặt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ống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thông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mũi-dạ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dày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Đặt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ống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thông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mũi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-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endParaRPr lang="en-US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Kết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hợp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với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máy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hút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để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giải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áp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nhanh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hơn</a:t>
            </a:r>
            <a:r>
              <a:rPr lang="en-US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  <p:pic>
        <p:nvPicPr>
          <p:cNvPr id="17" name="Picture 2" descr="Hướng dẫn chăm sóc bệnh nhân đặt sonde dạ dày tại nhà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1877" b="-143"/>
          <a:stretch/>
        </p:blipFill>
        <p:spPr bwMode="auto">
          <a:xfrm>
            <a:off x="1048870" y="3623889"/>
            <a:ext cx="4531659" cy="555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0922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Điều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Trị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Nội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Khoa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Điều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Trị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525000" y="8720605"/>
            <a:ext cx="1408314" cy="8978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09600" y="2517183"/>
            <a:ext cx="5029200" cy="2971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Kháng</a:t>
            </a:r>
            <a:r>
              <a:rPr lang="en-US" sz="30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sinh</a:t>
            </a:r>
            <a:r>
              <a:rPr lang="en-US" sz="30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  <a:p>
            <a:endParaRPr lang="en-US" sz="3000" b="1" dirty="0">
              <a:solidFill>
                <a:srgbClr val="FF0000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  <p:pic>
        <p:nvPicPr>
          <p:cNvPr id="11" name="Picture 2" descr="Note when using antibiotics to treat pneumonia in children | Vinme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3490382"/>
            <a:ext cx="56007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295465" y="2512172"/>
            <a:ext cx="11430000" cy="6096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Tắt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đơn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thuần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chưa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có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biến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chứng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thì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có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thể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không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cần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dùng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kháng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sinh</a:t>
            </a:r>
            <a:endParaRPr lang="en-US" sz="30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Tuy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nhiên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trong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tắt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thắt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nghẹt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thì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kháng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sinh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là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bắt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buộc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Kháng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sinh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thường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dung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là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phổ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rộng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bao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vây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cả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vi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trùng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Gram(-), gram(+)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và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có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thẻ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phối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hợp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kháng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sinh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diệt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vi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trùng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yếm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khí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  <a:endParaRPr lang="en-US" sz="30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81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Phân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loại</a:t>
            </a:r>
            <a:r>
              <a:rPr lang="en-GB" sz="60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theo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cơ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chế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tắc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3140969" cy="32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Phân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Loại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615995"/>
              </p:ext>
            </p:extLst>
          </p:nvPr>
        </p:nvGraphicFramePr>
        <p:xfrm>
          <a:off x="2362200" y="3057172"/>
          <a:ext cx="12192000" cy="4265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9581223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262800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35820111"/>
                    </a:ext>
                  </a:extLst>
                </a:gridCol>
              </a:tblGrid>
              <a:tr h="108079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err="1" smtClean="0"/>
                        <a:t>Loại</a:t>
                      </a:r>
                      <a:r>
                        <a:rPr lang="en-GB" sz="3200" baseline="0" dirty="0" smtClean="0"/>
                        <a:t> </a:t>
                      </a:r>
                      <a:r>
                        <a:rPr lang="en-GB" sz="3200" baseline="0" dirty="0" err="1" smtClean="0"/>
                        <a:t>Tắc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err="1" smtClean="0"/>
                        <a:t>Số</a:t>
                      </a:r>
                      <a:r>
                        <a:rPr lang="en-GB" sz="3200" dirty="0" smtClean="0"/>
                        <a:t> </a:t>
                      </a:r>
                      <a:r>
                        <a:rPr lang="en-GB" sz="3200" dirty="0" err="1" smtClean="0"/>
                        <a:t>điểm</a:t>
                      </a:r>
                      <a:r>
                        <a:rPr lang="en-GB" sz="3200" baseline="0" dirty="0" smtClean="0"/>
                        <a:t> </a:t>
                      </a:r>
                      <a:r>
                        <a:rPr lang="en-GB" sz="3200" baseline="0" dirty="0" err="1" smtClean="0"/>
                        <a:t>bị</a:t>
                      </a:r>
                      <a:r>
                        <a:rPr lang="en-GB" sz="3200" baseline="0" dirty="0" smtClean="0"/>
                        <a:t> </a:t>
                      </a:r>
                      <a:r>
                        <a:rPr lang="en-GB" sz="3200" baseline="0" dirty="0" err="1" smtClean="0"/>
                        <a:t>tắc</a:t>
                      </a:r>
                      <a:r>
                        <a:rPr lang="en-GB" sz="3200" baseline="0" dirty="0" smtClean="0"/>
                        <a:t> </a:t>
                      </a:r>
                      <a:r>
                        <a:rPr lang="en-GB" sz="3200" baseline="0" dirty="0" err="1" smtClean="0"/>
                        <a:t>trên</a:t>
                      </a:r>
                      <a:r>
                        <a:rPr lang="en-GB" sz="3200" baseline="0" dirty="0" smtClean="0"/>
                        <a:t> </a:t>
                      </a:r>
                      <a:r>
                        <a:rPr lang="en-GB" sz="3200" baseline="0" dirty="0" err="1" smtClean="0"/>
                        <a:t>ruột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err="1" smtClean="0"/>
                        <a:t>Mạch</a:t>
                      </a:r>
                      <a:r>
                        <a:rPr lang="en-GB" sz="3200" dirty="0" smtClean="0"/>
                        <a:t> </a:t>
                      </a:r>
                      <a:r>
                        <a:rPr lang="en-GB" sz="3200" dirty="0" err="1" smtClean="0"/>
                        <a:t>máu</a:t>
                      </a:r>
                      <a:r>
                        <a:rPr lang="en-GB" sz="3200" baseline="0" dirty="0" smtClean="0"/>
                        <a:t> </a:t>
                      </a:r>
                      <a:r>
                        <a:rPr lang="en-GB" sz="3200" baseline="0" dirty="0" err="1" smtClean="0"/>
                        <a:t>mạc</a:t>
                      </a:r>
                      <a:r>
                        <a:rPr lang="en-GB" sz="3200" baseline="0" dirty="0" smtClean="0"/>
                        <a:t> </a:t>
                      </a:r>
                      <a:r>
                        <a:rPr lang="en-GB" sz="3200" baseline="0" dirty="0" err="1" smtClean="0"/>
                        <a:t>treo</a:t>
                      </a:r>
                      <a:r>
                        <a:rPr lang="en-GB" sz="3200" baseline="0" dirty="0" smtClean="0"/>
                        <a:t> </a:t>
                      </a:r>
                      <a:r>
                        <a:rPr lang="en-GB" sz="3200" baseline="0" dirty="0" err="1" smtClean="0"/>
                        <a:t>bị</a:t>
                      </a:r>
                      <a:r>
                        <a:rPr lang="en-GB" sz="3200" baseline="0" dirty="0" smtClean="0"/>
                        <a:t> </a:t>
                      </a:r>
                      <a:r>
                        <a:rPr lang="en-GB" sz="3200" baseline="0" dirty="0" err="1" smtClean="0"/>
                        <a:t>ảnh</a:t>
                      </a:r>
                      <a:r>
                        <a:rPr lang="en-GB" sz="3200" baseline="0" dirty="0" smtClean="0"/>
                        <a:t> </a:t>
                      </a:r>
                      <a:r>
                        <a:rPr lang="en-GB" sz="3200" baseline="0" dirty="0" err="1" smtClean="0"/>
                        <a:t>hưởng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137530"/>
                  </a:ext>
                </a:extLst>
              </a:tr>
              <a:tr h="1051716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err="1" smtClean="0"/>
                        <a:t>Tắc</a:t>
                      </a:r>
                      <a:r>
                        <a:rPr lang="en-GB" sz="3200" dirty="0" smtClean="0"/>
                        <a:t> </a:t>
                      </a:r>
                      <a:r>
                        <a:rPr lang="en-GB" sz="3200" dirty="0" err="1" smtClean="0"/>
                        <a:t>ruột</a:t>
                      </a:r>
                      <a:r>
                        <a:rPr lang="en-GB" sz="3200" baseline="0" dirty="0" smtClean="0"/>
                        <a:t> </a:t>
                      </a:r>
                      <a:r>
                        <a:rPr lang="en-GB" sz="3200" baseline="0" dirty="0" err="1" smtClean="0"/>
                        <a:t>đơn</a:t>
                      </a:r>
                      <a:r>
                        <a:rPr lang="en-GB" sz="3200" baseline="0" dirty="0" smtClean="0"/>
                        <a:t> </a:t>
                      </a:r>
                      <a:r>
                        <a:rPr lang="en-GB" sz="3200" baseline="0" dirty="0" err="1" smtClean="0"/>
                        <a:t>thuần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(-)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64107"/>
                  </a:ext>
                </a:extLst>
              </a:tr>
              <a:tr h="108079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err="1" smtClean="0"/>
                        <a:t>Tắc</a:t>
                      </a:r>
                      <a:r>
                        <a:rPr lang="en-GB" sz="3200" dirty="0" smtClean="0"/>
                        <a:t> </a:t>
                      </a:r>
                      <a:r>
                        <a:rPr lang="en-GB" sz="3200" dirty="0" err="1" smtClean="0"/>
                        <a:t>ruột</a:t>
                      </a:r>
                      <a:r>
                        <a:rPr lang="en-GB" sz="3200" baseline="0" dirty="0" smtClean="0"/>
                        <a:t> </a:t>
                      </a:r>
                      <a:r>
                        <a:rPr lang="en-GB" sz="3200" baseline="0" dirty="0" err="1" smtClean="0"/>
                        <a:t>thắt</a:t>
                      </a:r>
                      <a:r>
                        <a:rPr lang="en-GB" sz="3200" baseline="0" dirty="0" smtClean="0"/>
                        <a:t> </a:t>
                      </a:r>
                      <a:r>
                        <a:rPr lang="en-GB" sz="3200" baseline="0" dirty="0" err="1" smtClean="0"/>
                        <a:t>nghẹt</a:t>
                      </a:r>
                      <a:endParaRPr lang="en-GB" sz="3200" baseline="0" dirty="0" smtClean="0"/>
                    </a:p>
                    <a:p>
                      <a:pPr algn="ctr"/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1 hay 2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(+)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513249"/>
                  </a:ext>
                </a:extLst>
              </a:tr>
              <a:tr h="1051716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err="1" smtClean="0"/>
                        <a:t>Tắc</a:t>
                      </a:r>
                      <a:r>
                        <a:rPr lang="en-GB" sz="3200" baseline="0" dirty="0" smtClean="0"/>
                        <a:t> </a:t>
                      </a:r>
                      <a:r>
                        <a:rPr lang="en-GB" sz="3200" baseline="0" dirty="0" err="1" smtClean="0"/>
                        <a:t>ruột</a:t>
                      </a:r>
                      <a:r>
                        <a:rPr lang="en-GB" sz="3200" baseline="0" dirty="0" smtClean="0"/>
                        <a:t> </a:t>
                      </a:r>
                      <a:r>
                        <a:rPr lang="en-GB" sz="3200" baseline="0" dirty="0" err="1" smtClean="0"/>
                        <a:t>quai</a:t>
                      </a:r>
                      <a:r>
                        <a:rPr lang="en-GB" sz="3200" baseline="0" dirty="0" smtClean="0"/>
                        <a:t> </a:t>
                      </a:r>
                      <a:r>
                        <a:rPr lang="en-GB" sz="3200" baseline="0" dirty="0" err="1" smtClean="0"/>
                        <a:t>kín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2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(+</a:t>
                      </a:r>
                      <a:r>
                        <a:rPr lang="en-GB" sz="3200" baseline="0" dirty="0" smtClean="0"/>
                        <a:t>/-)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213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10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Điều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Trị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Nội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Khoa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Điều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Trị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525000" y="8720605"/>
            <a:ext cx="1408314" cy="8978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09600" y="2517183"/>
            <a:ext cx="5562600" cy="2971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Theo </a:t>
            </a:r>
            <a:r>
              <a:rPr lang="en-US" sz="30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dõi</a:t>
            </a:r>
            <a:r>
              <a:rPr lang="en-US" sz="30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đáp</a:t>
            </a:r>
            <a:r>
              <a:rPr lang="en-US" sz="30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ứng</a:t>
            </a:r>
            <a:r>
              <a:rPr lang="en-US" sz="30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điều</a:t>
            </a:r>
            <a:r>
              <a:rPr lang="en-US" sz="30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trị</a:t>
            </a:r>
            <a:r>
              <a:rPr lang="en-US" sz="3000" b="1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  <a:p>
            <a:endParaRPr lang="en-US" sz="3000" b="1" dirty="0">
              <a:solidFill>
                <a:srgbClr val="FF0000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45883"/>
            <a:ext cx="6553200" cy="388620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7543800" y="2512172"/>
            <a:ext cx="9829800" cy="728606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Đánh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giá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lâm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sàng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:</a:t>
            </a:r>
          </a:p>
          <a:p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Theo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dõi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triệu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chứng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có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bớt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đau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bớt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trướng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bụng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có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trung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tiện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lại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hết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nôn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không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còn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dấu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mất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nước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nước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tiểu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huyết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áp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  <a:p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Cận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lâm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sàng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theo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dõi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  <a:p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X-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quang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bụng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không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sửa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soạn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  <a:p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Đánh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giá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bệnh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nội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khoa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đi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kèm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: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bệnh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tim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mạch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hô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hấp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nội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tiết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…</a:t>
            </a:r>
          </a:p>
          <a:p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Riêng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với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đơn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thuần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do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dính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hay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bán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thì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có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thể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theo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dõi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nội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khoa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đến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48-72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giờ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  <a:endParaRPr lang="en-US" sz="30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323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Điều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Trị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Ngoại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Khoa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Điều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Trị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525000" y="8720605"/>
            <a:ext cx="1408314" cy="89780"/>
          </a:xfrm>
          <a:prstGeom prst="rect">
            <a:avLst/>
          </a:prstGeom>
        </p:spPr>
      </p:pic>
      <p:pic>
        <p:nvPicPr>
          <p:cNvPr id="11" name="Picture 2" descr="Bowel Obstruction Surgery Brisbane — Sunnybank Surgical Group | Brisbane  General Surgeon | Dr Teck Tang | Dr Terence Chu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467770"/>
            <a:ext cx="4336376" cy="350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110415" y="3320633"/>
            <a:ext cx="11734800" cy="6019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err="1" smtClean="0">
                <a:solidFill>
                  <a:srgbClr val="FF0000"/>
                </a:solidFill>
              </a:rPr>
              <a:t>Mục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tiêu</a:t>
            </a:r>
            <a:r>
              <a:rPr lang="en-US" sz="40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Tái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lập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lưu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thông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  <a:p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Lấy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bỏ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nguyên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nhân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511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Điều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Trị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Ngoại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Khoa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Điều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Trị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525000" y="8720605"/>
            <a:ext cx="1408314" cy="8978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381000" y="2943798"/>
            <a:ext cx="6848822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Chỉ</a:t>
            </a:r>
            <a:r>
              <a:rPr lang="en-US" sz="3300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300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định</a:t>
            </a:r>
            <a:r>
              <a:rPr lang="en-US" sz="3300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300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mổ</a:t>
            </a:r>
            <a:r>
              <a:rPr lang="en-US" sz="3300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300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khẩn</a:t>
            </a:r>
            <a:r>
              <a:rPr lang="en-US" sz="3300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300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trong</a:t>
            </a:r>
            <a:r>
              <a:rPr lang="en-US" sz="3300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300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3300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300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3300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  <a:endParaRPr lang="en-US" sz="3300" dirty="0">
              <a:solidFill>
                <a:srgbClr val="FF0000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234304" y="2984423"/>
            <a:ext cx="11022316" cy="55582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Gỡ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dính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qua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nội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soi</a:t>
            </a:r>
            <a:r>
              <a:rPr lang="en-US" sz="30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ổ </a:t>
            </a:r>
            <a:r>
              <a:rPr lang="en-US" sz="30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bụng</a:t>
            </a:r>
            <a:endParaRPr lang="en-US" sz="30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pPr lvl="1"/>
            <a:r>
              <a:rPr lang="en-GB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Áp</a:t>
            </a:r>
            <a:r>
              <a:rPr lang="en-GB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dụng</a:t>
            </a:r>
            <a:r>
              <a:rPr lang="en-GB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cho</a:t>
            </a:r>
            <a:r>
              <a:rPr lang="en-GB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các</a:t>
            </a:r>
            <a:r>
              <a:rPr lang="en-GB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trường</a:t>
            </a:r>
            <a:r>
              <a:rPr lang="en-GB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hợp</a:t>
            </a:r>
            <a:r>
              <a:rPr lang="en-GB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GB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GB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do </a:t>
            </a:r>
            <a:r>
              <a:rPr lang="en-GB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dính</a:t>
            </a:r>
            <a:r>
              <a:rPr lang="en-GB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thỏa</a:t>
            </a:r>
            <a:r>
              <a:rPr lang="en-GB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điều</a:t>
            </a:r>
            <a:r>
              <a:rPr lang="en-GB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kiện</a:t>
            </a:r>
            <a:r>
              <a:rPr lang="en-GB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:</a:t>
            </a:r>
          </a:p>
          <a:p>
            <a:pPr lvl="2"/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Mổ</a:t>
            </a:r>
            <a:r>
              <a:rPr lang="en-GB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bụng</a:t>
            </a:r>
            <a:r>
              <a:rPr lang="en-GB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&lt;= 2 </a:t>
            </a:r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lần</a:t>
            </a:r>
            <a:endParaRPr lang="en-GB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pPr lvl="2"/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Trướng</a:t>
            </a:r>
            <a:r>
              <a:rPr lang="en-GB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bụng</a:t>
            </a:r>
            <a:r>
              <a:rPr lang="en-GB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ít</a:t>
            </a:r>
            <a:endParaRPr lang="en-GB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pPr lvl="2"/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Đường</a:t>
            </a:r>
            <a:r>
              <a:rPr lang="en-GB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kính</a:t>
            </a:r>
            <a:r>
              <a:rPr lang="en-GB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GB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dãn</a:t>
            </a:r>
            <a:r>
              <a:rPr lang="en-GB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trên</a:t>
            </a:r>
            <a:r>
              <a:rPr lang="en-GB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XQBKSS &lt;= 4cm</a:t>
            </a:r>
          </a:p>
          <a:p>
            <a:pPr lvl="2"/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Không</a:t>
            </a:r>
            <a:r>
              <a:rPr lang="en-GB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có</a:t>
            </a:r>
            <a:r>
              <a:rPr lang="en-GB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chống</a:t>
            </a:r>
            <a:r>
              <a:rPr lang="en-GB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chỉ</a:t>
            </a:r>
            <a:r>
              <a:rPr lang="en-GB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định</a:t>
            </a:r>
            <a:r>
              <a:rPr lang="en-GB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bơm</a:t>
            </a:r>
            <a:r>
              <a:rPr lang="en-GB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hơi</a:t>
            </a:r>
            <a:r>
              <a:rPr lang="en-GB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ổ </a:t>
            </a:r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bụng</a:t>
            </a:r>
            <a:endParaRPr lang="en-GB" sz="26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pPr lvl="2"/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Không</a:t>
            </a:r>
            <a:r>
              <a:rPr lang="en-GB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có</a:t>
            </a:r>
            <a:r>
              <a:rPr lang="en-GB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sốc</a:t>
            </a:r>
            <a:r>
              <a:rPr lang="en-GB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hay </a:t>
            </a:r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viêm</a:t>
            </a:r>
            <a:r>
              <a:rPr lang="en-GB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phúc</a:t>
            </a:r>
            <a:r>
              <a:rPr lang="en-GB" sz="26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GB" sz="26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mạc</a:t>
            </a:r>
            <a:endParaRPr lang="en-US" sz="26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1153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104013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Điều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Trị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Ngoại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Khoa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9530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Điều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Trị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525000" y="8720605"/>
            <a:ext cx="1408314" cy="8978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381000" y="2961597"/>
            <a:ext cx="683894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Một</a:t>
            </a:r>
            <a:r>
              <a:rPr lang="en-US" sz="3300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300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số</a:t>
            </a:r>
            <a:r>
              <a:rPr lang="en-US" sz="3300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300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cách</a:t>
            </a:r>
            <a:r>
              <a:rPr lang="en-US" sz="3300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300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điều</a:t>
            </a:r>
            <a:r>
              <a:rPr lang="en-US" sz="3300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300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trị</a:t>
            </a:r>
            <a:r>
              <a:rPr lang="en-US" sz="3300" dirty="0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3300" dirty="0" err="1" smtClean="0">
                <a:solidFill>
                  <a:srgbClr val="FF0000"/>
                </a:solidFill>
                <a:latin typeface="Noto Sans" panose="020B0604020202020204" charset="0"/>
                <a:ea typeface="Noto Sans" panose="020B0604020202020204" charset="0"/>
              </a:rPr>
              <a:t>mới</a:t>
            </a:r>
            <a:endParaRPr lang="en-US" sz="3300" dirty="0">
              <a:solidFill>
                <a:srgbClr val="FF0000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924796" y="2961597"/>
            <a:ext cx="10363200" cy="55582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thắt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nghẹt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hay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nghi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ngờ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thắt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nghẹt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  <a:p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đại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tràng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nhất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là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van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hồi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-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mang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tràng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còn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hiệu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lực</a:t>
            </a:r>
            <a:endParaRPr lang="en-US" sz="2800" dirty="0" smtClean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  <a:p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non do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dính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không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giảm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sau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48-72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giờ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điều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trị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nội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.</a:t>
            </a:r>
          </a:p>
          <a:p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Tắc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ruột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non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hoàn</a:t>
            </a:r>
            <a:r>
              <a:rPr lang="en-US" sz="2800" dirty="0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toàn</a:t>
            </a:r>
            <a:endParaRPr lang="en-US" sz="2800" dirty="0">
              <a:solidFill>
                <a:schemeClr val="bg1"/>
              </a:solidFill>
              <a:latin typeface="Noto Sans" panose="020B0604020202020204" charset="0"/>
              <a:ea typeface="No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078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3188" t="19325" b="75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32179" y="3695700"/>
            <a:ext cx="8623640" cy="1962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314"/>
              </a:lnSpc>
            </a:pPr>
            <a:r>
              <a:rPr lang="en-GB" sz="10938" dirty="0" smtClean="0">
                <a:solidFill>
                  <a:srgbClr val="5CE1E6"/>
                </a:solidFill>
                <a:latin typeface="Open Sans"/>
              </a:rPr>
              <a:t>THANK YOU</a:t>
            </a:r>
            <a:endParaRPr lang="en-US" sz="10938" dirty="0">
              <a:solidFill>
                <a:srgbClr val="5CE1E6"/>
              </a:solidFill>
              <a:latin typeface="Open Sans"/>
            </a:endParaRPr>
          </a:p>
        </p:txBody>
      </p:sp>
      <p:sp>
        <p:nvSpPr>
          <p:cNvPr id="6" name="AutoShape 6"/>
          <p:cNvSpPr/>
          <p:nvPr/>
        </p:nvSpPr>
        <p:spPr>
          <a:xfrm rot="60244" flipV="1">
            <a:off x="8077252" y="5916333"/>
            <a:ext cx="1236617" cy="16861"/>
          </a:xfrm>
          <a:prstGeom prst="line">
            <a:avLst/>
          </a:prstGeom>
          <a:ln w="95250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Phân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loại</a:t>
            </a:r>
            <a:r>
              <a:rPr lang="en-GB" sz="60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vị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trí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tắc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ruột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3140969" cy="32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Phân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Loại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2649943"/>
            <a:ext cx="176784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cao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là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các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quai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đầu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của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hỗng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tràng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(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không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kể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tá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tràng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).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thấp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là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từ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các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quai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cuối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hồi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tràng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trở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xuống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0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Phân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loại</a:t>
            </a:r>
            <a:r>
              <a:rPr lang="en-GB" sz="60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theo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mức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độ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3140969" cy="32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Phân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Loại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2649943"/>
            <a:ext cx="1767840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hoàn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toàn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là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lưu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thông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đường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tiêu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hóa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hoàng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toàn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bị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đình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trệ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Bán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là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khi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vẫn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còn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một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phần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dịch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và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hơi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len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lõi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qua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được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chỗ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hẹp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lòng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để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đi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xuống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phía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Noto Sans"/>
              </a:rPr>
              <a:t>dưới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  <a:p>
            <a:pPr marL="280672" lvl="1">
              <a:lnSpc>
                <a:spcPts val="4160"/>
              </a:lnSpc>
            </a:pPr>
            <a:endParaRPr lang="en-US" sz="2600" dirty="0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5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3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Nguyên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nhân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tắc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ruột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đơn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thuần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3140969" cy="32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Nguyên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nhân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2649943"/>
            <a:ext cx="1767840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Nguyên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nhân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trong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lòng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Nguyên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nhân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từ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thành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Nhóm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nguyên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nhân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bên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ngoài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2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238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38292"/>
            </a:xfrm>
            <a:custGeom>
              <a:avLst/>
              <a:gdLst/>
              <a:ahLst/>
              <a:cxnLst/>
              <a:rect l="l" t="t" r="r" b="b"/>
              <a:pathLst>
                <a:path w="4816592" h="2238292">
                  <a:moveTo>
                    <a:pt x="0" y="0"/>
                  </a:moveTo>
                  <a:lnTo>
                    <a:pt x="4816592" y="0"/>
                  </a:lnTo>
                  <a:lnTo>
                    <a:pt x="4816592" y="2238292"/>
                  </a:lnTo>
                  <a:lnTo>
                    <a:pt x="0" y="2238292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1572941"/>
            <a:ext cx="16992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Nguyên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nhân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trong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lòng</a:t>
            </a:r>
            <a:r>
              <a:rPr lang="en-GB" sz="6000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GB" sz="6000" dirty="0" err="1" smtClean="0">
                <a:solidFill>
                  <a:srgbClr val="FFFFFF"/>
                </a:solidFill>
                <a:latin typeface="Open Sans Bold"/>
              </a:rPr>
              <a:t>ruột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819716"/>
            <a:ext cx="45720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Nguyên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nhân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&gt;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Tắc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ruột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đơn</a:t>
            </a:r>
            <a:r>
              <a:rPr lang="en-GB" sz="2100" dirty="0" smtClean="0">
                <a:solidFill>
                  <a:srgbClr val="5CE1E6"/>
                </a:solidFill>
                <a:latin typeface="Open Sans Bold"/>
              </a:rPr>
              <a:t> </a:t>
            </a:r>
            <a:r>
              <a:rPr lang="en-GB" sz="2100" dirty="0" err="1" smtClean="0">
                <a:solidFill>
                  <a:srgbClr val="5CE1E6"/>
                </a:solidFill>
                <a:latin typeface="Open Sans Bold"/>
              </a:rPr>
              <a:t>thuần</a:t>
            </a:r>
            <a:endParaRPr lang="en-US" sz="2100" dirty="0">
              <a:solidFill>
                <a:srgbClr val="5CE1E6"/>
              </a:solidFill>
              <a:latin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2649943"/>
            <a:ext cx="1767840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do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búi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giun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Tắc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ruột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do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bã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thức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ăn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,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phân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su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( ở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trẻ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sơ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sinh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).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  <a:p>
            <a:pPr marL="561344" lvl="1" indent="-280672">
              <a:lnSpc>
                <a:spcPts val="4160"/>
              </a:lnSpc>
              <a:buFont typeface="Arial"/>
              <a:buChar char="•"/>
            </a:pP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Nhóm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nguyên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nhân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bên</a:t>
            </a:r>
            <a:r>
              <a:rPr lang="en-US" sz="2600" b="1" dirty="0" smtClean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600" b="1" dirty="0" err="1" smtClean="0">
                <a:solidFill>
                  <a:srgbClr val="FFFFFF"/>
                </a:solidFill>
                <a:latin typeface="Noto Sans"/>
              </a:rPr>
              <a:t>ngoài</a:t>
            </a:r>
            <a:r>
              <a:rPr lang="en-US" sz="2600" dirty="0" smtClean="0">
                <a:solidFill>
                  <a:srgbClr val="FFFFFF"/>
                </a:solidFill>
                <a:latin typeface="Noto Sans"/>
              </a:rPr>
              <a:t>.</a:t>
            </a:r>
            <a:endParaRPr lang="en-US" sz="2600" dirty="0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4149" y="7865459"/>
            <a:ext cx="1408314" cy="8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1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2848</Words>
  <Application>Microsoft Office PowerPoint</Application>
  <PresentationFormat>Custom</PresentationFormat>
  <Paragraphs>453</Paragraphs>
  <Slides>54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Symbol</vt:lpstr>
      <vt:lpstr>Noto Sans</vt:lpstr>
      <vt:lpstr>Calibri</vt:lpstr>
      <vt:lpstr>Wingdings</vt:lpstr>
      <vt:lpstr>Noto Sans Bold</vt:lpstr>
      <vt:lpstr>Open Sans Bold</vt:lpstr>
      <vt:lpstr>Open Sans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Chuyên đề Viêm ruột thừa</dc:title>
  <cp:lastModifiedBy>HPro</cp:lastModifiedBy>
  <cp:revision>42</cp:revision>
  <dcterms:created xsi:type="dcterms:W3CDTF">2006-08-16T00:00:00Z</dcterms:created>
  <dcterms:modified xsi:type="dcterms:W3CDTF">2022-09-12T12:45:29Z</dcterms:modified>
  <dc:identifier>DAFLhwFLIAE</dc:identifier>
</cp:coreProperties>
</file>